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4"/>
  </p:notesMasterIdLst>
  <p:handoutMasterIdLst>
    <p:handoutMasterId r:id="rId45"/>
  </p:handoutMasterIdLst>
  <p:sldIdLst>
    <p:sldId id="256" r:id="rId2"/>
    <p:sldId id="258" r:id="rId3"/>
    <p:sldId id="259" r:id="rId4"/>
    <p:sldId id="262" r:id="rId5"/>
    <p:sldId id="284" r:id="rId6"/>
    <p:sldId id="292" r:id="rId7"/>
    <p:sldId id="293" r:id="rId8"/>
    <p:sldId id="260" r:id="rId9"/>
    <p:sldId id="261" r:id="rId10"/>
    <p:sldId id="285" r:id="rId11"/>
    <p:sldId id="264" r:id="rId12"/>
    <p:sldId id="270" r:id="rId13"/>
    <p:sldId id="271" r:id="rId14"/>
    <p:sldId id="272" r:id="rId15"/>
    <p:sldId id="273" r:id="rId16"/>
    <p:sldId id="275" r:id="rId17"/>
    <p:sldId id="265" r:id="rId18"/>
    <p:sldId id="266" r:id="rId19"/>
    <p:sldId id="276" r:id="rId20"/>
    <p:sldId id="267" r:id="rId21"/>
    <p:sldId id="268" r:id="rId22"/>
    <p:sldId id="286" r:id="rId23"/>
    <p:sldId id="287" r:id="rId24"/>
    <p:sldId id="269" r:id="rId25"/>
    <p:sldId id="288" r:id="rId26"/>
    <p:sldId id="289" r:id="rId27"/>
    <p:sldId id="290" r:id="rId28"/>
    <p:sldId id="280" r:id="rId29"/>
    <p:sldId id="294" r:id="rId30"/>
    <p:sldId id="295" r:id="rId31"/>
    <p:sldId id="291" r:id="rId32"/>
    <p:sldId id="296" r:id="rId33"/>
    <p:sldId id="297" r:id="rId34"/>
    <p:sldId id="298" r:id="rId35"/>
    <p:sldId id="299" r:id="rId36"/>
    <p:sldId id="300" r:id="rId37"/>
    <p:sldId id="301" r:id="rId38"/>
    <p:sldId id="302" r:id="rId39"/>
    <p:sldId id="303" r:id="rId40"/>
    <p:sldId id="304" r:id="rId41"/>
    <p:sldId id="305" r:id="rId42"/>
    <p:sldId id="306" r:id="rId4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C83BE"/>
    <a:srgbClr val="38A6F1"/>
    <a:srgbClr val="3081B8"/>
    <a:srgbClr val="00552B"/>
    <a:srgbClr val="2F5597"/>
    <a:srgbClr val="346D9D"/>
    <a:srgbClr val="6B97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76" autoAdjust="0"/>
    <p:restoredTop sz="89637" autoAdjust="0"/>
  </p:normalViewPr>
  <p:slideViewPr>
    <p:cSldViewPr snapToGrid="0">
      <p:cViewPr varScale="1">
        <p:scale>
          <a:sx n="77" d="100"/>
          <a:sy n="77" d="100"/>
        </p:scale>
        <p:origin x="998" y="6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3154" y="5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3">
  <dgm:title val=""/>
  <dgm:desc val=""/>
  <dgm:catLst>
    <dgm:cat type="accent6" pri="11300"/>
  </dgm:catLst>
  <dgm:styleLbl name="node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shade val="80000"/>
      </a:schemeClr>
      <a:schemeClr val="accent6">
        <a:tint val="7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/>
    <dgm:txEffectClrLst/>
  </dgm:styleLbl>
  <dgm:styleLbl name="ln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9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8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16D7E0B-53AF-418F-9988-4F9AD71BC627}" type="doc">
      <dgm:prSet loTypeId="urn:microsoft.com/office/officeart/2005/8/layout/hProcess11" loCatId="process" qsTypeId="urn:microsoft.com/office/officeart/2005/8/quickstyle/simple5" qsCatId="simple" csTypeId="urn:microsoft.com/office/officeart/2005/8/colors/accent6_3" csCatId="accent6" phldr="1"/>
      <dgm:spPr/>
    </dgm:pt>
    <dgm:pt modelId="{83823D67-8084-4564-8C76-F0D852BE0ACD}">
      <dgm:prSet phldrT="[文本]"/>
      <dgm:spPr/>
      <dgm:t>
        <a:bodyPr/>
        <a:lstStyle/>
        <a:p>
          <a:r>
            <a:rPr lang="en-US" altLang="zh-CN" dirty="0"/>
            <a:t>1989 Guido Van Rossum</a:t>
          </a:r>
          <a:r>
            <a:rPr lang="zh-CN" altLang="en-US" dirty="0"/>
            <a:t>开始开发</a:t>
          </a:r>
          <a:r>
            <a:rPr lang="en-US" altLang="zh-CN" dirty="0"/>
            <a:t>Python</a:t>
          </a:r>
          <a:endParaRPr lang="zh-CN" altLang="en-US" dirty="0"/>
        </a:p>
      </dgm:t>
    </dgm:pt>
    <dgm:pt modelId="{A6D6E8D6-3178-4AF9-B356-DBD1E5A43770}" type="parTrans" cxnId="{D6509350-A968-44F3-B76E-C159B273D13C}">
      <dgm:prSet/>
      <dgm:spPr/>
      <dgm:t>
        <a:bodyPr/>
        <a:lstStyle/>
        <a:p>
          <a:endParaRPr lang="zh-CN" altLang="en-US"/>
        </a:p>
      </dgm:t>
    </dgm:pt>
    <dgm:pt modelId="{6C623F73-0159-4532-93E3-665E0118B4FB}" type="sibTrans" cxnId="{D6509350-A968-44F3-B76E-C159B273D13C}">
      <dgm:prSet/>
      <dgm:spPr/>
      <dgm:t>
        <a:bodyPr/>
        <a:lstStyle/>
        <a:p>
          <a:endParaRPr lang="zh-CN" altLang="en-US"/>
        </a:p>
      </dgm:t>
    </dgm:pt>
    <dgm:pt modelId="{EA33D9BA-7B44-4D0D-A445-22DFB6CE038A}">
      <dgm:prSet phldrT="[文本]"/>
      <dgm:spPr/>
      <dgm:t>
        <a:bodyPr/>
        <a:lstStyle/>
        <a:p>
          <a:r>
            <a:rPr lang="en-US" altLang="zh-CN" dirty="0"/>
            <a:t>1991 </a:t>
          </a:r>
          <a:r>
            <a:rPr lang="zh-CN" altLang="en-US" dirty="0"/>
            <a:t>第一个公开发行版</a:t>
          </a:r>
        </a:p>
      </dgm:t>
    </dgm:pt>
    <dgm:pt modelId="{879B06E0-61A7-421B-8E46-887E4B5B2623}" type="parTrans" cxnId="{6B8AEEC3-560E-4E6C-B517-9634A6E62AF0}">
      <dgm:prSet/>
      <dgm:spPr/>
      <dgm:t>
        <a:bodyPr/>
        <a:lstStyle/>
        <a:p>
          <a:endParaRPr lang="zh-CN" altLang="en-US"/>
        </a:p>
      </dgm:t>
    </dgm:pt>
    <dgm:pt modelId="{5AE54287-86FA-4B58-A93D-19102E9AECFB}" type="sibTrans" cxnId="{6B8AEEC3-560E-4E6C-B517-9634A6E62AF0}">
      <dgm:prSet/>
      <dgm:spPr/>
      <dgm:t>
        <a:bodyPr/>
        <a:lstStyle/>
        <a:p>
          <a:endParaRPr lang="zh-CN" altLang="en-US"/>
        </a:p>
      </dgm:t>
    </dgm:pt>
    <dgm:pt modelId="{9FB33697-2C40-4427-91CB-AD8AF2525997}">
      <dgm:prSet phldrT="[文本]"/>
      <dgm:spPr/>
      <dgm:t>
        <a:bodyPr/>
        <a:lstStyle/>
        <a:p>
          <a:r>
            <a:rPr lang="en-US" altLang="zh-CN" dirty="0"/>
            <a:t>2020 </a:t>
          </a:r>
        </a:p>
        <a:p>
          <a:r>
            <a:rPr lang="en-US" altLang="zh-CN" dirty="0"/>
            <a:t>Python 2.0</a:t>
          </a:r>
          <a:endParaRPr lang="zh-CN" altLang="en-US" dirty="0"/>
        </a:p>
      </dgm:t>
    </dgm:pt>
    <dgm:pt modelId="{209C161D-99AE-45EA-A3AE-9944F3D6C7EA}" type="parTrans" cxnId="{C0DD6907-DC4D-4E26-B532-CEF0390DE29C}">
      <dgm:prSet/>
      <dgm:spPr/>
      <dgm:t>
        <a:bodyPr/>
        <a:lstStyle/>
        <a:p>
          <a:endParaRPr lang="zh-CN" altLang="en-US"/>
        </a:p>
      </dgm:t>
    </dgm:pt>
    <dgm:pt modelId="{16A9ABDE-D513-4676-8EF3-169DB741827A}" type="sibTrans" cxnId="{C0DD6907-DC4D-4E26-B532-CEF0390DE29C}">
      <dgm:prSet/>
      <dgm:spPr/>
      <dgm:t>
        <a:bodyPr/>
        <a:lstStyle/>
        <a:p>
          <a:endParaRPr lang="zh-CN" altLang="en-US"/>
        </a:p>
      </dgm:t>
    </dgm:pt>
    <dgm:pt modelId="{3618BB64-7499-4E8A-A82B-3A5638C4134E}">
      <dgm:prSet phldrT="[文本]"/>
      <dgm:spPr/>
      <dgm:t>
        <a:bodyPr/>
        <a:lstStyle/>
        <a:p>
          <a:r>
            <a:rPr lang="en-US" altLang="zh-CN" dirty="0"/>
            <a:t>2008 </a:t>
          </a:r>
        </a:p>
        <a:p>
          <a:r>
            <a:rPr lang="en-US" altLang="zh-CN" dirty="0"/>
            <a:t>Python 3.0</a:t>
          </a:r>
          <a:endParaRPr lang="zh-CN" altLang="en-US" dirty="0"/>
        </a:p>
      </dgm:t>
    </dgm:pt>
    <dgm:pt modelId="{8CC95364-7904-4F47-B735-5D2072D74CE8}" type="parTrans" cxnId="{C24FB2CF-E8DF-49DB-A81E-29DB67FB6444}">
      <dgm:prSet/>
      <dgm:spPr/>
      <dgm:t>
        <a:bodyPr/>
        <a:lstStyle/>
        <a:p>
          <a:endParaRPr lang="zh-CN" altLang="en-US"/>
        </a:p>
      </dgm:t>
    </dgm:pt>
    <dgm:pt modelId="{9E8DC355-0A95-4B00-8055-D88273CA4550}" type="sibTrans" cxnId="{C24FB2CF-E8DF-49DB-A81E-29DB67FB6444}">
      <dgm:prSet/>
      <dgm:spPr/>
      <dgm:t>
        <a:bodyPr/>
        <a:lstStyle/>
        <a:p>
          <a:endParaRPr lang="zh-CN" altLang="en-US"/>
        </a:p>
      </dgm:t>
    </dgm:pt>
    <dgm:pt modelId="{AFEABFC6-4103-434C-9755-32D18FBCB5B6}">
      <dgm:prSet phldrT="[文本]"/>
      <dgm:spPr/>
      <dgm:t>
        <a:bodyPr/>
        <a:lstStyle/>
        <a:p>
          <a:r>
            <a:rPr lang="en-US" altLang="zh-CN" dirty="0"/>
            <a:t>2018 </a:t>
          </a:r>
        </a:p>
        <a:p>
          <a:r>
            <a:rPr lang="en-US" altLang="zh-CN" dirty="0"/>
            <a:t>Python 3.7</a:t>
          </a:r>
          <a:endParaRPr lang="zh-CN" altLang="en-US" dirty="0"/>
        </a:p>
      </dgm:t>
    </dgm:pt>
    <dgm:pt modelId="{84C6F6A9-32CD-486D-881A-ADF87CBE37A7}" type="parTrans" cxnId="{1D86B9C0-997D-4325-AB03-FB729324F05D}">
      <dgm:prSet/>
      <dgm:spPr/>
      <dgm:t>
        <a:bodyPr/>
        <a:lstStyle/>
        <a:p>
          <a:endParaRPr lang="zh-CN" altLang="en-US"/>
        </a:p>
      </dgm:t>
    </dgm:pt>
    <dgm:pt modelId="{EBE87FA2-7AE1-4359-8743-BD9126E952B5}" type="sibTrans" cxnId="{1D86B9C0-997D-4325-AB03-FB729324F05D}">
      <dgm:prSet/>
      <dgm:spPr/>
      <dgm:t>
        <a:bodyPr/>
        <a:lstStyle/>
        <a:p>
          <a:endParaRPr lang="zh-CN" altLang="en-US"/>
        </a:p>
      </dgm:t>
    </dgm:pt>
    <dgm:pt modelId="{4AE37DB0-2851-41FF-82AE-AF3FACCDC1DF}">
      <dgm:prSet phldrT="[文本]"/>
      <dgm:spPr/>
      <dgm:t>
        <a:bodyPr/>
        <a:lstStyle/>
        <a:p>
          <a:r>
            <a:rPr lang="en-US" altLang="zh-CN" dirty="0"/>
            <a:t>2020 </a:t>
          </a:r>
        </a:p>
        <a:p>
          <a:r>
            <a:rPr lang="en-US" altLang="zh-CN" dirty="0"/>
            <a:t>Python 3.8.2</a:t>
          </a:r>
          <a:endParaRPr lang="zh-CN" altLang="en-US" dirty="0"/>
        </a:p>
      </dgm:t>
    </dgm:pt>
    <dgm:pt modelId="{DB6A954D-BE95-42C3-B288-6E3863AD3FEB}" type="parTrans" cxnId="{E78F1E00-DA29-472D-9E3F-A08981492385}">
      <dgm:prSet/>
      <dgm:spPr/>
      <dgm:t>
        <a:bodyPr/>
        <a:lstStyle/>
        <a:p>
          <a:endParaRPr lang="zh-CN" altLang="en-US"/>
        </a:p>
      </dgm:t>
    </dgm:pt>
    <dgm:pt modelId="{A316F08D-EAE9-42C5-8A21-565D38522958}" type="sibTrans" cxnId="{E78F1E00-DA29-472D-9E3F-A08981492385}">
      <dgm:prSet/>
      <dgm:spPr/>
      <dgm:t>
        <a:bodyPr/>
        <a:lstStyle/>
        <a:p>
          <a:endParaRPr lang="zh-CN" altLang="en-US"/>
        </a:p>
      </dgm:t>
    </dgm:pt>
    <dgm:pt modelId="{E89A314C-E2F9-4EA3-B9F1-A481E371589F}" type="pres">
      <dgm:prSet presAssocID="{D16D7E0B-53AF-418F-9988-4F9AD71BC627}" presName="Name0" presStyleCnt="0">
        <dgm:presLayoutVars>
          <dgm:dir/>
          <dgm:resizeHandles val="exact"/>
        </dgm:presLayoutVars>
      </dgm:prSet>
      <dgm:spPr/>
    </dgm:pt>
    <dgm:pt modelId="{957C1AA9-FDE5-4320-952D-8C389A292409}" type="pres">
      <dgm:prSet presAssocID="{D16D7E0B-53AF-418F-9988-4F9AD71BC627}" presName="arrow" presStyleLbl="bgShp" presStyleIdx="0" presStyleCnt="1" custScaleY="49017"/>
      <dgm:spPr/>
    </dgm:pt>
    <dgm:pt modelId="{07B181D4-98AB-47B8-A146-27E4AA438C03}" type="pres">
      <dgm:prSet presAssocID="{D16D7E0B-53AF-418F-9988-4F9AD71BC627}" presName="points" presStyleCnt="0"/>
      <dgm:spPr/>
    </dgm:pt>
    <dgm:pt modelId="{026E5143-94D8-4BE8-AD13-3E45A47EB32F}" type="pres">
      <dgm:prSet presAssocID="{83823D67-8084-4564-8C76-F0D852BE0ACD}" presName="compositeA" presStyleCnt="0"/>
      <dgm:spPr/>
    </dgm:pt>
    <dgm:pt modelId="{6AF15502-7BB2-484C-B1C8-014091A28817}" type="pres">
      <dgm:prSet presAssocID="{83823D67-8084-4564-8C76-F0D852BE0ACD}" presName="textA" presStyleLbl="revTx" presStyleIdx="0" presStyleCnt="6">
        <dgm:presLayoutVars>
          <dgm:bulletEnabled val="1"/>
        </dgm:presLayoutVars>
      </dgm:prSet>
      <dgm:spPr/>
    </dgm:pt>
    <dgm:pt modelId="{F22BA53F-2DDB-4964-8A1C-6810F034D79F}" type="pres">
      <dgm:prSet presAssocID="{83823D67-8084-4564-8C76-F0D852BE0ACD}" presName="circleA" presStyleLbl="node1" presStyleIdx="0" presStyleCnt="6"/>
      <dgm:spPr/>
    </dgm:pt>
    <dgm:pt modelId="{2AEBB710-A20C-4EDE-80D4-67E28FE71059}" type="pres">
      <dgm:prSet presAssocID="{83823D67-8084-4564-8C76-F0D852BE0ACD}" presName="spaceA" presStyleCnt="0"/>
      <dgm:spPr/>
    </dgm:pt>
    <dgm:pt modelId="{7DFFC23C-0B46-4F16-B2A7-244A705D5623}" type="pres">
      <dgm:prSet presAssocID="{6C623F73-0159-4532-93E3-665E0118B4FB}" presName="space" presStyleCnt="0"/>
      <dgm:spPr/>
    </dgm:pt>
    <dgm:pt modelId="{579C5222-F004-4344-8126-264DA3005D99}" type="pres">
      <dgm:prSet presAssocID="{EA33D9BA-7B44-4D0D-A445-22DFB6CE038A}" presName="compositeB" presStyleCnt="0"/>
      <dgm:spPr/>
    </dgm:pt>
    <dgm:pt modelId="{65843B12-A860-4EDE-9556-B02DBE419E9B}" type="pres">
      <dgm:prSet presAssocID="{EA33D9BA-7B44-4D0D-A445-22DFB6CE038A}" presName="textB" presStyleLbl="revTx" presStyleIdx="1" presStyleCnt="6">
        <dgm:presLayoutVars>
          <dgm:bulletEnabled val="1"/>
        </dgm:presLayoutVars>
      </dgm:prSet>
      <dgm:spPr/>
    </dgm:pt>
    <dgm:pt modelId="{F93F99B7-6770-45B7-B183-5BEC604D56EA}" type="pres">
      <dgm:prSet presAssocID="{EA33D9BA-7B44-4D0D-A445-22DFB6CE038A}" presName="circleB" presStyleLbl="node1" presStyleIdx="1" presStyleCnt="6"/>
      <dgm:spPr/>
    </dgm:pt>
    <dgm:pt modelId="{87957C50-B471-4D49-8C2B-55AFB4981B82}" type="pres">
      <dgm:prSet presAssocID="{EA33D9BA-7B44-4D0D-A445-22DFB6CE038A}" presName="spaceB" presStyleCnt="0"/>
      <dgm:spPr/>
    </dgm:pt>
    <dgm:pt modelId="{BF293A6F-52A0-4B2A-BFFE-9839C855582D}" type="pres">
      <dgm:prSet presAssocID="{5AE54287-86FA-4B58-A93D-19102E9AECFB}" presName="space" presStyleCnt="0"/>
      <dgm:spPr/>
    </dgm:pt>
    <dgm:pt modelId="{650B5521-BB36-41E0-8901-6DD5B5738B5C}" type="pres">
      <dgm:prSet presAssocID="{9FB33697-2C40-4427-91CB-AD8AF2525997}" presName="compositeA" presStyleCnt="0"/>
      <dgm:spPr/>
    </dgm:pt>
    <dgm:pt modelId="{4AB6D369-3B54-45D0-8D82-4BC696F2A0B1}" type="pres">
      <dgm:prSet presAssocID="{9FB33697-2C40-4427-91CB-AD8AF2525997}" presName="textA" presStyleLbl="revTx" presStyleIdx="2" presStyleCnt="6">
        <dgm:presLayoutVars>
          <dgm:bulletEnabled val="1"/>
        </dgm:presLayoutVars>
      </dgm:prSet>
      <dgm:spPr/>
    </dgm:pt>
    <dgm:pt modelId="{A1B60EEA-A34E-454B-9446-1378CBEEE578}" type="pres">
      <dgm:prSet presAssocID="{9FB33697-2C40-4427-91CB-AD8AF2525997}" presName="circleA" presStyleLbl="node1" presStyleIdx="2" presStyleCnt="6"/>
      <dgm:spPr/>
    </dgm:pt>
    <dgm:pt modelId="{550EE2F3-7DA3-4A8C-8970-5C8954889455}" type="pres">
      <dgm:prSet presAssocID="{9FB33697-2C40-4427-91CB-AD8AF2525997}" presName="spaceA" presStyleCnt="0"/>
      <dgm:spPr/>
    </dgm:pt>
    <dgm:pt modelId="{B43ABF1D-4972-4970-AF78-75C62B78AA0F}" type="pres">
      <dgm:prSet presAssocID="{16A9ABDE-D513-4676-8EF3-169DB741827A}" presName="space" presStyleCnt="0"/>
      <dgm:spPr/>
    </dgm:pt>
    <dgm:pt modelId="{087FDB90-50C9-41C7-A50E-EFC37272B9D9}" type="pres">
      <dgm:prSet presAssocID="{3618BB64-7499-4E8A-A82B-3A5638C4134E}" presName="compositeB" presStyleCnt="0"/>
      <dgm:spPr/>
    </dgm:pt>
    <dgm:pt modelId="{A02D93C9-1FE4-42DD-9768-F5D9BFD1B34D}" type="pres">
      <dgm:prSet presAssocID="{3618BB64-7499-4E8A-A82B-3A5638C4134E}" presName="textB" presStyleLbl="revTx" presStyleIdx="3" presStyleCnt="6">
        <dgm:presLayoutVars>
          <dgm:bulletEnabled val="1"/>
        </dgm:presLayoutVars>
      </dgm:prSet>
      <dgm:spPr/>
    </dgm:pt>
    <dgm:pt modelId="{4B6A7943-36DF-4669-AD4D-6CD284B723B3}" type="pres">
      <dgm:prSet presAssocID="{3618BB64-7499-4E8A-A82B-3A5638C4134E}" presName="circleB" presStyleLbl="node1" presStyleIdx="3" presStyleCnt="6"/>
      <dgm:spPr/>
    </dgm:pt>
    <dgm:pt modelId="{34744427-4024-4457-B7F9-96C2F8B72E98}" type="pres">
      <dgm:prSet presAssocID="{3618BB64-7499-4E8A-A82B-3A5638C4134E}" presName="spaceB" presStyleCnt="0"/>
      <dgm:spPr/>
    </dgm:pt>
    <dgm:pt modelId="{52C8AABF-251A-47F8-A5F8-963AEAF4FFBE}" type="pres">
      <dgm:prSet presAssocID="{9E8DC355-0A95-4B00-8055-D88273CA4550}" presName="space" presStyleCnt="0"/>
      <dgm:spPr/>
    </dgm:pt>
    <dgm:pt modelId="{98A7F5D4-BC32-44C6-9429-629B807FB6E4}" type="pres">
      <dgm:prSet presAssocID="{AFEABFC6-4103-434C-9755-32D18FBCB5B6}" presName="compositeA" presStyleCnt="0"/>
      <dgm:spPr/>
    </dgm:pt>
    <dgm:pt modelId="{BD3A5B56-B363-4D9C-8E58-BCB45ADD17A2}" type="pres">
      <dgm:prSet presAssocID="{AFEABFC6-4103-434C-9755-32D18FBCB5B6}" presName="textA" presStyleLbl="revTx" presStyleIdx="4" presStyleCnt="6">
        <dgm:presLayoutVars>
          <dgm:bulletEnabled val="1"/>
        </dgm:presLayoutVars>
      </dgm:prSet>
      <dgm:spPr/>
    </dgm:pt>
    <dgm:pt modelId="{186404B0-8F30-4814-AA2E-F5D86344CE5A}" type="pres">
      <dgm:prSet presAssocID="{AFEABFC6-4103-434C-9755-32D18FBCB5B6}" presName="circleA" presStyleLbl="node1" presStyleIdx="4" presStyleCnt="6"/>
      <dgm:spPr/>
    </dgm:pt>
    <dgm:pt modelId="{32B2A807-DD93-4829-B743-0D2CD9181C14}" type="pres">
      <dgm:prSet presAssocID="{AFEABFC6-4103-434C-9755-32D18FBCB5B6}" presName="spaceA" presStyleCnt="0"/>
      <dgm:spPr/>
    </dgm:pt>
    <dgm:pt modelId="{705245BE-111C-41A3-970F-A29047E70B2B}" type="pres">
      <dgm:prSet presAssocID="{EBE87FA2-7AE1-4359-8743-BD9126E952B5}" presName="space" presStyleCnt="0"/>
      <dgm:spPr/>
    </dgm:pt>
    <dgm:pt modelId="{654F607F-AFA4-47ED-B638-B04BB9CBDFE2}" type="pres">
      <dgm:prSet presAssocID="{4AE37DB0-2851-41FF-82AE-AF3FACCDC1DF}" presName="compositeB" presStyleCnt="0"/>
      <dgm:spPr/>
    </dgm:pt>
    <dgm:pt modelId="{DA8246CA-6A9F-464C-BB17-41852D80BB19}" type="pres">
      <dgm:prSet presAssocID="{4AE37DB0-2851-41FF-82AE-AF3FACCDC1DF}" presName="textB" presStyleLbl="revTx" presStyleIdx="5" presStyleCnt="6">
        <dgm:presLayoutVars>
          <dgm:bulletEnabled val="1"/>
        </dgm:presLayoutVars>
      </dgm:prSet>
      <dgm:spPr/>
    </dgm:pt>
    <dgm:pt modelId="{FE0B3B9D-EDFE-4B08-B6E6-38F3F909B244}" type="pres">
      <dgm:prSet presAssocID="{4AE37DB0-2851-41FF-82AE-AF3FACCDC1DF}" presName="circleB" presStyleLbl="node1" presStyleIdx="5" presStyleCnt="6"/>
      <dgm:spPr/>
    </dgm:pt>
    <dgm:pt modelId="{39C64E87-8E4D-416A-8CA4-E97EFB0465CA}" type="pres">
      <dgm:prSet presAssocID="{4AE37DB0-2851-41FF-82AE-AF3FACCDC1DF}" presName="spaceB" presStyleCnt="0"/>
      <dgm:spPr/>
    </dgm:pt>
  </dgm:ptLst>
  <dgm:cxnLst>
    <dgm:cxn modelId="{E78F1E00-DA29-472D-9E3F-A08981492385}" srcId="{D16D7E0B-53AF-418F-9988-4F9AD71BC627}" destId="{4AE37DB0-2851-41FF-82AE-AF3FACCDC1DF}" srcOrd="5" destOrd="0" parTransId="{DB6A954D-BE95-42C3-B288-6E3863AD3FEB}" sibTransId="{A316F08D-EAE9-42C5-8A21-565D38522958}"/>
    <dgm:cxn modelId="{23DE0905-A5BB-42A7-97D7-F31832569C2D}" type="presOf" srcId="{EA33D9BA-7B44-4D0D-A445-22DFB6CE038A}" destId="{65843B12-A860-4EDE-9556-B02DBE419E9B}" srcOrd="0" destOrd="0" presId="urn:microsoft.com/office/officeart/2005/8/layout/hProcess11"/>
    <dgm:cxn modelId="{C0DD6907-DC4D-4E26-B532-CEF0390DE29C}" srcId="{D16D7E0B-53AF-418F-9988-4F9AD71BC627}" destId="{9FB33697-2C40-4427-91CB-AD8AF2525997}" srcOrd="2" destOrd="0" parTransId="{209C161D-99AE-45EA-A3AE-9944F3D6C7EA}" sibTransId="{16A9ABDE-D513-4676-8EF3-169DB741827A}"/>
    <dgm:cxn modelId="{32137D4A-8494-4E2D-8196-3CA91C2B61F4}" type="presOf" srcId="{AFEABFC6-4103-434C-9755-32D18FBCB5B6}" destId="{BD3A5B56-B363-4D9C-8E58-BCB45ADD17A2}" srcOrd="0" destOrd="0" presId="urn:microsoft.com/office/officeart/2005/8/layout/hProcess11"/>
    <dgm:cxn modelId="{D6509350-A968-44F3-B76E-C159B273D13C}" srcId="{D16D7E0B-53AF-418F-9988-4F9AD71BC627}" destId="{83823D67-8084-4564-8C76-F0D852BE0ACD}" srcOrd="0" destOrd="0" parTransId="{A6D6E8D6-3178-4AF9-B356-DBD1E5A43770}" sibTransId="{6C623F73-0159-4532-93E3-665E0118B4FB}"/>
    <dgm:cxn modelId="{0C216C88-5561-4DBB-90A0-709ED047B38D}" type="presOf" srcId="{4AE37DB0-2851-41FF-82AE-AF3FACCDC1DF}" destId="{DA8246CA-6A9F-464C-BB17-41852D80BB19}" srcOrd="0" destOrd="0" presId="urn:microsoft.com/office/officeart/2005/8/layout/hProcess11"/>
    <dgm:cxn modelId="{F9350F89-2635-4DEA-8922-7496D74EA9BB}" type="presOf" srcId="{3618BB64-7499-4E8A-A82B-3A5638C4134E}" destId="{A02D93C9-1FE4-42DD-9768-F5D9BFD1B34D}" srcOrd="0" destOrd="0" presId="urn:microsoft.com/office/officeart/2005/8/layout/hProcess11"/>
    <dgm:cxn modelId="{1D86B9C0-997D-4325-AB03-FB729324F05D}" srcId="{D16D7E0B-53AF-418F-9988-4F9AD71BC627}" destId="{AFEABFC6-4103-434C-9755-32D18FBCB5B6}" srcOrd="4" destOrd="0" parTransId="{84C6F6A9-32CD-486D-881A-ADF87CBE37A7}" sibTransId="{EBE87FA2-7AE1-4359-8743-BD9126E952B5}"/>
    <dgm:cxn modelId="{6B8AEEC3-560E-4E6C-B517-9634A6E62AF0}" srcId="{D16D7E0B-53AF-418F-9988-4F9AD71BC627}" destId="{EA33D9BA-7B44-4D0D-A445-22DFB6CE038A}" srcOrd="1" destOrd="0" parTransId="{879B06E0-61A7-421B-8E46-887E4B5B2623}" sibTransId="{5AE54287-86FA-4B58-A93D-19102E9AECFB}"/>
    <dgm:cxn modelId="{C24FB2CF-E8DF-49DB-A81E-29DB67FB6444}" srcId="{D16D7E0B-53AF-418F-9988-4F9AD71BC627}" destId="{3618BB64-7499-4E8A-A82B-3A5638C4134E}" srcOrd="3" destOrd="0" parTransId="{8CC95364-7904-4F47-B735-5D2072D74CE8}" sibTransId="{9E8DC355-0A95-4B00-8055-D88273CA4550}"/>
    <dgm:cxn modelId="{F54992E8-6B10-498B-B37E-894A6991E0D3}" type="presOf" srcId="{83823D67-8084-4564-8C76-F0D852BE0ACD}" destId="{6AF15502-7BB2-484C-B1C8-014091A28817}" srcOrd="0" destOrd="0" presId="urn:microsoft.com/office/officeart/2005/8/layout/hProcess11"/>
    <dgm:cxn modelId="{FDF158F2-4C4F-40E2-B699-38CF14ADCC7A}" type="presOf" srcId="{D16D7E0B-53AF-418F-9988-4F9AD71BC627}" destId="{E89A314C-E2F9-4EA3-B9F1-A481E371589F}" srcOrd="0" destOrd="0" presId="urn:microsoft.com/office/officeart/2005/8/layout/hProcess11"/>
    <dgm:cxn modelId="{5B31BBFD-EF18-421D-BCFA-CD57D475886F}" type="presOf" srcId="{9FB33697-2C40-4427-91CB-AD8AF2525997}" destId="{4AB6D369-3B54-45D0-8D82-4BC696F2A0B1}" srcOrd="0" destOrd="0" presId="urn:microsoft.com/office/officeart/2005/8/layout/hProcess11"/>
    <dgm:cxn modelId="{410B6796-349F-47B4-B01F-385538AABBFC}" type="presParOf" srcId="{E89A314C-E2F9-4EA3-B9F1-A481E371589F}" destId="{957C1AA9-FDE5-4320-952D-8C389A292409}" srcOrd="0" destOrd="0" presId="urn:microsoft.com/office/officeart/2005/8/layout/hProcess11"/>
    <dgm:cxn modelId="{1A625378-50AF-4828-9FCD-8B7E1678C6B2}" type="presParOf" srcId="{E89A314C-E2F9-4EA3-B9F1-A481E371589F}" destId="{07B181D4-98AB-47B8-A146-27E4AA438C03}" srcOrd="1" destOrd="0" presId="urn:microsoft.com/office/officeart/2005/8/layout/hProcess11"/>
    <dgm:cxn modelId="{A6586C7C-4542-4C51-B801-A3D318DF9E7F}" type="presParOf" srcId="{07B181D4-98AB-47B8-A146-27E4AA438C03}" destId="{026E5143-94D8-4BE8-AD13-3E45A47EB32F}" srcOrd="0" destOrd="0" presId="urn:microsoft.com/office/officeart/2005/8/layout/hProcess11"/>
    <dgm:cxn modelId="{4FEDC365-2633-40F7-A25B-2DA7ED021A61}" type="presParOf" srcId="{026E5143-94D8-4BE8-AD13-3E45A47EB32F}" destId="{6AF15502-7BB2-484C-B1C8-014091A28817}" srcOrd="0" destOrd="0" presId="urn:microsoft.com/office/officeart/2005/8/layout/hProcess11"/>
    <dgm:cxn modelId="{104D6194-81D4-46C7-AAC2-9C2AB20ED520}" type="presParOf" srcId="{026E5143-94D8-4BE8-AD13-3E45A47EB32F}" destId="{F22BA53F-2DDB-4964-8A1C-6810F034D79F}" srcOrd="1" destOrd="0" presId="urn:microsoft.com/office/officeart/2005/8/layout/hProcess11"/>
    <dgm:cxn modelId="{6B886091-E25B-4AF7-81CF-3395035FBC27}" type="presParOf" srcId="{026E5143-94D8-4BE8-AD13-3E45A47EB32F}" destId="{2AEBB710-A20C-4EDE-80D4-67E28FE71059}" srcOrd="2" destOrd="0" presId="urn:microsoft.com/office/officeart/2005/8/layout/hProcess11"/>
    <dgm:cxn modelId="{21B67326-CCFB-4ABE-A111-36E8E8484B9C}" type="presParOf" srcId="{07B181D4-98AB-47B8-A146-27E4AA438C03}" destId="{7DFFC23C-0B46-4F16-B2A7-244A705D5623}" srcOrd="1" destOrd="0" presId="urn:microsoft.com/office/officeart/2005/8/layout/hProcess11"/>
    <dgm:cxn modelId="{AFC474B2-B43C-4BCE-B268-C6C13868420A}" type="presParOf" srcId="{07B181D4-98AB-47B8-A146-27E4AA438C03}" destId="{579C5222-F004-4344-8126-264DA3005D99}" srcOrd="2" destOrd="0" presId="urn:microsoft.com/office/officeart/2005/8/layout/hProcess11"/>
    <dgm:cxn modelId="{E8084F4D-A269-4E81-A89F-66EDAFAFB392}" type="presParOf" srcId="{579C5222-F004-4344-8126-264DA3005D99}" destId="{65843B12-A860-4EDE-9556-B02DBE419E9B}" srcOrd="0" destOrd="0" presId="urn:microsoft.com/office/officeart/2005/8/layout/hProcess11"/>
    <dgm:cxn modelId="{792FC2CF-A60E-4AFA-AB7D-349E1FD8A415}" type="presParOf" srcId="{579C5222-F004-4344-8126-264DA3005D99}" destId="{F93F99B7-6770-45B7-B183-5BEC604D56EA}" srcOrd="1" destOrd="0" presId="urn:microsoft.com/office/officeart/2005/8/layout/hProcess11"/>
    <dgm:cxn modelId="{CB25B512-631D-4F17-B92C-092AAA5E37DD}" type="presParOf" srcId="{579C5222-F004-4344-8126-264DA3005D99}" destId="{87957C50-B471-4D49-8C2B-55AFB4981B82}" srcOrd="2" destOrd="0" presId="urn:microsoft.com/office/officeart/2005/8/layout/hProcess11"/>
    <dgm:cxn modelId="{6D1208D3-CE38-4951-9869-D52D744AB7DB}" type="presParOf" srcId="{07B181D4-98AB-47B8-A146-27E4AA438C03}" destId="{BF293A6F-52A0-4B2A-BFFE-9839C855582D}" srcOrd="3" destOrd="0" presId="urn:microsoft.com/office/officeart/2005/8/layout/hProcess11"/>
    <dgm:cxn modelId="{856806F0-36BE-4F13-A6E4-88F503E3A97D}" type="presParOf" srcId="{07B181D4-98AB-47B8-A146-27E4AA438C03}" destId="{650B5521-BB36-41E0-8901-6DD5B5738B5C}" srcOrd="4" destOrd="0" presId="urn:microsoft.com/office/officeart/2005/8/layout/hProcess11"/>
    <dgm:cxn modelId="{A06DFFFE-C9F6-4784-84F1-E2964E59BA7C}" type="presParOf" srcId="{650B5521-BB36-41E0-8901-6DD5B5738B5C}" destId="{4AB6D369-3B54-45D0-8D82-4BC696F2A0B1}" srcOrd="0" destOrd="0" presId="urn:microsoft.com/office/officeart/2005/8/layout/hProcess11"/>
    <dgm:cxn modelId="{A590BD08-FCAC-41B7-887B-D216D34384A8}" type="presParOf" srcId="{650B5521-BB36-41E0-8901-6DD5B5738B5C}" destId="{A1B60EEA-A34E-454B-9446-1378CBEEE578}" srcOrd="1" destOrd="0" presId="urn:microsoft.com/office/officeart/2005/8/layout/hProcess11"/>
    <dgm:cxn modelId="{6DC27D63-2150-4A66-8DF3-BB3F8D75A852}" type="presParOf" srcId="{650B5521-BB36-41E0-8901-6DD5B5738B5C}" destId="{550EE2F3-7DA3-4A8C-8970-5C8954889455}" srcOrd="2" destOrd="0" presId="urn:microsoft.com/office/officeart/2005/8/layout/hProcess11"/>
    <dgm:cxn modelId="{78660199-EA4E-401D-831E-AC4E886291F9}" type="presParOf" srcId="{07B181D4-98AB-47B8-A146-27E4AA438C03}" destId="{B43ABF1D-4972-4970-AF78-75C62B78AA0F}" srcOrd="5" destOrd="0" presId="urn:microsoft.com/office/officeart/2005/8/layout/hProcess11"/>
    <dgm:cxn modelId="{48C19833-75D6-4593-AD8E-9675A957076D}" type="presParOf" srcId="{07B181D4-98AB-47B8-A146-27E4AA438C03}" destId="{087FDB90-50C9-41C7-A50E-EFC37272B9D9}" srcOrd="6" destOrd="0" presId="urn:microsoft.com/office/officeart/2005/8/layout/hProcess11"/>
    <dgm:cxn modelId="{BD740F9C-A345-49B6-9A14-92E66F6A2DA5}" type="presParOf" srcId="{087FDB90-50C9-41C7-A50E-EFC37272B9D9}" destId="{A02D93C9-1FE4-42DD-9768-F5D9BFD1B34D}" srcOrd="0" destOrd="0" presId="urn:microsoft.com/office/officeart/2005/8/layout/hProcess11"/>
    <dgm:cxn modelId="{47B9D5C7-976F-444F-9B80-6766095FFD17}" type="presParOf" srcId="{087FDB90-50C9-41C7-A50E-EFC37272B9D9}" destId="{4B6A7943-36DF-4669-AD4D-6CD284B723B3}" srcOrd="1" destOrd="0" presId="urn:microsoft.com/office/officeart/2005/8/layout/hProcess11"/>
    <dgm:cxn modelId="{7B6ACF69-3E66-4975-A6F3-55BC8304397D}" type="presParOf" srcId="{087FDB90-50C9-41C7-A50E-EFC37272B9D9}" destId="{34744427-4024-4457-B7F9-96C2F8B72E98}" srcOrd="2" destOrd="0" presId="urn:microsoft.com/office/officeart/2005/8/layout/hProcess11"/>
    <dgm:cxn modelId="{7A90A582-1FC7-4B2F-ABDF-D0C5CFD6AC61}" type="presParOf" srcId="{07B181D4-98AB-47B8-A146-27E4AA438C03}" destId="{52C8AABF-251A-47F8-A5F8-963AEAF4FFBE}" srcOrd="7" destOrd="0" presId="urn:microsoft.com/office/officeart/2005/8/layout/hProcess11"/>
    <dgm:cxn modelId="{FC735E04-DAB9-480A-B8DB-3FFEF21D39B9}" type="presParOf" srcId="{07B181D4-98AB-47B8-A146-27E4AA438C03}" destId="{98A7F5D4-BC32-44C6-9429-629B807FB6E4}" srcOrd="8" destOrd="0" presId="urn:microsoft.com/office/officeart/2005/8/layout/hProcess11"/>
    <dgm:cxn modelId="{4EE8E4C6-9B1C-4FFA-99B0-D83C0AD276A7}" type="presParOf" srcId="{98A7F5D4-BC32-44C6-9429-629B807FB6E4}" destId="{BD3A5B56-B363-4D9C-8E58-BCB45ADD17A2}" srcOrd="0" destOrd="0" presId="urn:microsoft.com/office/officeart/2005/8/layout/hProcess11"/>
    <dgm:cxn modelId="{4D663C40-D7A8-49A4-AB31-3EC4CFBDC3B3}" type="presParOf" srcId="{98A7F5D4-BC32-44C6-9429-629B807FB6E4}" destId="{186404B0-8F30-4814-AA2E-F5D86344CE5A}" srcOrd="1" destOrd="0" presId="urn:microsoft.com/office/officeart/2005/8/layout/hProcess11"/>
    <dgm:cxn modelId="{72E10FE3-6849-4BD8-9546-2F8EC0F4A27B}" type="presParOf" srcId="{98A7F5D4-BC32-44C6-9429-629B807FB6E4}" destId="{32B2A807-DD93-4829-B743-0D2CD9181C14}" srcOrd="2" destOrd="0" presId="urn:microsoft.com/office/officeart/2005/8/layout/hProcess11"/>
    <dgm:cxn modelId="{E2E5EA9C-7A8C-4453-919C-48DCF3982EAB}" type="presParOf" srcId="{07B181D4-98AB-47B8-A146-27E4AA438C03}" destId="{705245BE-111C-41A3-970F-A29047E70B2B}" srcOrd="9" destOrd="0" presId="urn:microsoft.com/office/officeart/2005/8/layout/hProcess11"/>
    <dgm:cxn modelId="{B0BA6B91-ED77-4188-9DD8-3F662A57E646}" type="presParOf" srcId="{07B181D4-98AB-47B8-A146-27E4AA438C03}" destId="{654F607F-AFA4-47ED-B638-B04BB9CBDFE2}" srcOrd="10" destOrd="0" presId="urn:microsoft.com/office/officeart/2005/8/layout/hProcess11"/>
    <dgm:cxn modelId="{40DC52D7-D095-4DB8-9536-7441FDA9E728}" type="presParOf" srcId="{654F607F-AFA4-47ED-B638-B04BB9CBDFE2}" destId="{DA8246CA-6A9F-464C-BB17-41852D80BB19}" srcOrd="0" destOrd="0" presId="urn:microsoft.com/office/officeart/2005/8/layout/hProcess11"/>
    <dgm:cxn modelId="{BC85826A-C0E1-4ACD-8364-4D8A029D8E4E}" type="presParOf" srcId="{654F607F-AFA4-47ED-B638-B04BB9CBDFE2}" destId="{FE0B3B9D-EDFE-4B08-B6E6-38F3F909B244}" srcOrd="1" destOrd="0" presId="urn:microsoft.com/office/officeart/2005/8/layout/hProcess11"/>
    <dgm:cxn modelId="{120D13E5-BA03-4C5F-B1E6-BA241696AAC5}" type="presParOf" srcId="{654F607F-AFA4-47ED-B638-B04BB9CBDFE2}" destId="{39C64E87-8E4D-416A-8CA4-E97EFB0465CA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57C1AA9-FDE5-4320-952D-8C389A292409}">
      <dsp:nvSpPr>
        <dsp:cNvPr id="0" name=""/>
        <dsp:cNvSpPr/>
      </dsp:nvSpPr>
      <dsp:spPr>
        <a:xfrm>
          <a:off x="0" y="1982641"/>
          <a:ext cx="10999788" cy="967078"/>
        </a:xfrm>
        <a:prstGeom prst="notchedRightArrow">
          <a:avLst/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6AF15502-7BB2-484C-B1C8-014091A28817}">
      <dsp:nvSpPr>
        <dsp:cNvPr id="0" name=""/>
        <dsp:cNvSpPr/>
      </dsp:nvSpPr>
      <dsp:spPr>
        <a:xfrm>
          <a:off x="2719" y="0"/>
          <a:ext cx="1583099" cy="19729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49352" rIns="149352" bIns="149352" numCol="1" spcCol="1270" anchor="b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100" kern="1200" dirty="0"/>
            <a:t>1989 Guido Van Rossum</a:t>
          </a:r>
          <a:r>
            <a:rPr lang="zh-CN" altLang="en-US" sz="2100" kern="1200" dirty="0"/>
            <a:t>开始开发</a:t>
          </a:r>
          <a:r>
            <a:rPr lang="en-US" altLang="zh-CN" sz="2100" kern="1200" dirty="0"/>
            <a:t>Python</a:t>
          </a:r>
          <a:endParaRPr lang="zh-CN" altLang="en-US" sz="2100" kern="1200" dirty="0"/>
        </a:p>
      </dsp:txBody>
      <dsp:txXfrm>
        <a:off x="2719" y="0"/>
        <a:ext cx="1583099" cy="1972944"/>
      </dsp:txXfrm>
    </dsp:sp>
    <dsp:sp modelId="{F22BA53F-2DDB-4964-8A1C-6810F034D79F}">
      <dsp:nvSpPr>
        <dsp:cNvPr id="0" name=""/>
        <dsp:cNvSpPr/>
      </dsp:nvSpPr>
      <dsp:spPr>
        <a:xfrm>
          <a:off x="547650" y="2219562"/>
          <a:ext cx="493236" cy="493236"/>
        </a:xfrm>
        <a:prstGeom prst="ellipse">
          <a:avLst/>
        </a:prstGeom>
        <a:gradFill rotWithShape="0">
          <a:gsLst>
            <a:gs pos="0">
              <a:schemeClr val="accent6">
                <a:shade val="8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shade val="8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shade val="8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65843B12-A860-4EDE-9556-B02DBE419E9B}">
      <dsp:nvSpPr>
        <dsp:cNvPr id="0" name=""/>
        <dsp:cNvSpPr/>
      </dsp:nvSpPr>
      <dsp:spPr>
        <a:xfrm>
          <a:off x="1664973" y="2959417"/>
          <a:ext cx="1583099" cy="19729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49352" rIns="149352" bIns="149352" numCol="1" spcCol="1270" anchor="t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100" kern="1200" dirty="0"/>
            <a:t>1991 </a:t>
          </a:r>
          <a:r>
            <a:rPr lang="zh-CN" altLang="en-US" sz="2100" kern="1200" dirty="0"/>
            <a:t>第一个公开发行版</a:t>
          </a:r>
        </a:p>
      </dsp:txBody>
      <dsp:txXfrm>
        <a:off x="1664973" y="2959417"/>
        <a:ext cx="1583099" cy="1972944"/>
      </dsp:txXfrm>
    </dsp:sp>
    <dsp:sp modelId="{F93F99B7-6770-45B7-B183-5BEC604D56EA}">
      <dsp:nvSpPr>
        <dsp:cNvPr id="0" name=""/>
        <dsp:cNvSpPr/>
      </dsp:nvSpPr>
      <dsp:spPr>
        <a:xfrm>
          <a:off x="2209904" y="2219562"/>
          <a:ext cx="493236" cy="493236"/>
        </a:xfrm>
        <a:prstGeom prst="ellipse">
          <a:avLst/>
        </a:prstGeom>
        <a:gradFill rotWithShape="0">
          <a:gsLst>
            <a:gs pos="0">
              <a:schemeClr val="accent6">
                <a:shade val="80000"/>
                <a:hueOff val="64256"/>
                <a:satOff val="-2582"/>
                <a:lumOff val="552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shade val="80000"/>
                <a:hueOff val="64256"/>
                <a:satOff val="-2582"/>
                <a:lumOff val="552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shade val="80000"/>
                <a:hueOff val="64256"/>
                <a:satOff val="-2582"/>
                <a:lumOff val="552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4AB6D369-3B54-45D0-8D82-4BC696F2A0B1}">
      <dsp:nvSpPr>
        <dsp:cNvPr id="0" name=""/>
        <dsp:cNvSpPr/>
      </dsp:nvSpPr>
      <dsp:spPr>
        <a:xfrm>
          <a:off x="3327227" y="0"/>
          <a:ext cx="1583099" cy="19729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49352" rIns="149352" bIns="149352" numCol="1" spcCol="1270" anchor="b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100" kern="1200" dirty="0"/>
            <a:t>2020 </a:t>
          </a:r>
        </a:p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100" kern="1200" dirty="0"/>
            <a:t>Python 2.0</a:t>
          </a:r>
          <a:endParaRPr lang="zh-CN" altLang="en-US" sz="2100" kern="1200" dirty="0"/>
        </a:p>
      </dsp:txBody>
      <dsp:txXfrm>
        <a:off x="3327227" y="0"/>
        <a:ext cx="1583099" cy="1972944"/>
      </dsp:txXfrm>
    </dsp:sp>
    <dsp:sp modelId="{A1B60EEA-A34E-454B-9446-1378CBEEE578}">
      <dsp:nvSpPr>
        <dsp:cNvPr id="0" name=""/>
        <dsp:cNvSpPr/>
      </dsp:nvSpPr>
      <dsp:spPr>
        <a:xfrm>
          <a:off x="3872159" y="2219562"/>
          <a:ext cx="493236" cy="493236"/>
        </a:xfrm>
        <a:prstGeom prst="ellipse">
          <a:avLst/>
        </a:prstGeom>
        <a:gradFill rotWithShape="0">
          <a:gsLst>
            <a:gs pos="0">
              <a:schemeClr val="accent6">
                <a:shade val="80000"/>
                <a:hueOff val="128512"/>
                <a:satOff val="-5164"/>
                <a:lumOff val="1105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shade val="80000"/>
                <a:hueOff val="128512"/>
                <a:satOff val="-5164"/>
                <a:lumOff val="1105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shade val="80000"/>
                <a:hueOff val="128512"/>
                <a:satOff val="-5164"/>
                <a:lumOff val="1105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A02D93C9-1FE4-42DD-9768-F5D9BFD1B34D}">
      <dsp:nvSpPr>
        <dsp:cNvPr id="0" name=""/>
        <dsp:cNvSpPr/>
      </dsp:nvSpPr>
      <dsp:spPr>
        <a:xfrm>
          <a:off x="4989482" y="2959417"/>
          <a:ext cx="1583099" cy="19729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49352" rIns="149352" bIns="149352" numCol="1" spcCol="1270" anchor="t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100" kern="1200" dirty="0"/>
            <a:t>2008 </a:t>
          </a:r>
        </a:p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100" kern="1200" dirty="0"/>
            <a:t>Python 3.0</a:t>
          </a:r>
          <a:endParaRPr lang="zh-CN" altLang="en-US" sz="2100" kern="1200" dirty="0"/>
        </a:p>
      </dsp:txBody>
      <dsp:txXfrm>
        <a:off x="4989482" y="2959417"/>
        <a:ext cx="1583099" cy="1972944"/>
      </dsp:txXfrm>
    </dsp:sp>
    <dsp:sp modelId="{4B6A7943-36DF-4669-AD4D-6CD284B723B3}">
      <dsp:nvSpPr>
        <dsp:cNvPr id="0" name=""/>
        <dsp:cNvSpPr/>
      </dsp:nvSpPr>
      <dsp:spPr>
        <a:xfrm>
          <a:off x="5534413" y="2219562"/>
          <a:ext cx="493236" cy="493236"/>
        </a:xfrm>
        <a:prstGeom prst="ellipse">
          <a:avLst/>
        </a:prstGeom>
        <a:gradFill rotWithShape="0">
          <a:gsLst>
            <a:gs pos="0">
              <a:schemeClr val="accent6">
                <a:shade val="80000"/>
                <a:hueOff val="192768"/>
                <a:satOff val="-7745"/>
                <a:lumOff val="1657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shade val="80000"/>
                <a:hueOff val="192768"/>
                <a:satOff val="-7745"/>
                <a:lumOff val="1657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shade val="80000"/>
                <a:hueOff val="192768"/>
                <a:satOff val="-7745"/>
                <a:lumOff val="1657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BD3A5B56-B363-4D9C-8E58-BCB45ADD17A2}">
      <dsp:nvSpPr>
        <dsp:cNvPr id="0" name=""/>
        <dsp:cNvSpPr/>
      </dsp:nvSpPr>
      <dsp:spPr>
        <a:xfrm>
          <a:off x="6651736" y="0"/>
          <a:ext cx="1583099" cy="19729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49352" rIns="149352" bIns="149352" numCol="1" spcCol="1270" anchor="b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100" kern="1200" dirty="0"/>
            <a:t>2018 </a:t>
          </a:r>
        </a:p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100" kern="1200" dirty="0"/>
            <a:t>Python 3.7</a:t>
          </a:r>
          <a:endParaRPr lang="zh-CN" altLang="en-US" sz="2100" kern="1200" dirty="0"/>
        </a:p>
      </dsp:txBody>
      <dsp:txXfrm>
        <a:off x="6651736" y="0"/>
        <a:ext cx="1583099" cy="1972944"/>
      </dsp:txXfrm>
    </dsp:sp>
    <dsp:sp modelId="{186404B0-8F30-4814-AA2E-F5D86344CE5A}">
      <dsp:nvSpPr>
        <dsp:cNvPr id="0" name=""/>
        <dsp:cNvSpPr/>
      </dsp:nvSpPr>
      <dsp:spPr>
        <a:xfrm>
          <a:off x="7196668" y="2219562"/>
          <a:ext cx="493236" cy="493236"/>
        </a:xfrm>
        <a:prstGeom prst="ellipse">
          <a:avLst/>
        </a:prstGeom>
        <a:gradFill rotWithShape="0">
          <a:gsLst>
            <a:gs pos="0">
              <a:schemeClr val="accent6">
                <a:shade val="80000"/>
                <a:hueOff val="257024"/>
                <a:satOff val="-10327"/>
                <a:lumOff val="2210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shade val="80000"/>
                <a:hueOff val="257024"/>
                <a:satOff val="-10327"/>
                <a:lumOff val="2210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shade val="80000"/>
                <a:hueOff val="257024"/>
                <a:satOff val="-10327"/>
                <a:lumOff val="2210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DA8246CA-6A9F-464C-BB17-41852D80BB19}">
      <dsp:nvSpPr>
        <dsp:cNvPr id="0" name=""/>
        <dsp:cNvSpPr/>
      </dsp:nvSpPr>
      <dsp:spPr>
        <a:xfrm>
          <a:off x="8313990" y="2959417"/>
          <a:ext cx="1583099" cy="19729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49352" rIns="149352" bIns="149352" numCol="1" spcCol="1270" anchor="t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100" kern="1200" dirty="0"/>
            <a:t>2020 </a:t>
          </a:r>
        </a:p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100" kern="1200" dirty="0"/>
            <a:t>Python 3.8.2</a:t>
          </a:r>
          <a:endParaRPr lang="zh-CN" altLang="en-US" sz="2100" kern="1200" dirty="0"/>
        </a:p>
      </dsp:txBody>
      <dsp:txXfrm>
        <a:off x="8313990" y="2959417"/>
        <a:ext cx="1583099" cy="1972944"/>
      </dsp:txXfrm>
    </dsp:sp>
    <dsp:sp modelId="{FE0B3B9D-EDFE-4B08-B6E6-38F3F909B244}">
      <dsp:nvSpPr>
        <dsp:cNvPr id="0" name=""/>
        <dsp:cNvSpPr/>
      </dsp:nvSpPr>
      <dsp:spPr>
        <a:xfrm>
          <a:off x="8858922" y="2219562"/>
          <a:ext cx="493236" cy="493236"/>
        </a:xfrm>
        <a:prstGeom prst="ellipse">
          <a:avLst/>
        </a:prstGeom>
        <a:gradFill rotWithShape="0">
          <a:gsLst>
            <a:gs pos="0">
              <a:schemeClr val="accent6">
                <a:shade val="80000"/>
                <a:hueOff val="321280"/>
                <a:satOff val="-12909"/>
                <a:lumOff val="2762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shade val="80000"/>
                <a:hueOff val="321280"/>
                <a:satOff val="-12909"/>
                <a:lumOff val="2762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shade val="80000"/>
                <a:hueOff val="321280"/>
                <a:satOff val="-12909"/>
                <a:lumOff val="2762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794602CC-99C6-4D50-9630-A15D38189FF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BF886F8-82AE-48C2-B014-8D5B1846286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5782F1-C5F5-4FC6-9D1E-C580A49DECC2}" type="datetimeFigureOut">
              <a:rPr lang="zh-CN" altLang="en-US" smtClean="0"/>
              <a:t>2020/6/19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49A294F-E4A9-49F5-A19A-C3221C2778D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17AD7CE-C743-4CB6-A8DE-56D673D9EFF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C85A48-DA06-4553-ABC9-26F94F78F2F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469850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462A75-F8BC-4558-B683-711CF7EF135D}" type="datetimeFigureOut">
              <a:rPr lang="zh-CN" altLang="en-US" smtClean="0"/>
              <a:t>2020/6/19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B22DDA-30A4-423F-8EE7-229687953B0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83262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B22DDA-30A4-423F-8EE7-229687953B0B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75240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B22DDA-30A4-423F-8EE7-229687953B0B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54014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B22DDA-30A4-423F-8EE7-229687953B0B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15237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B22DDA-30A4-423F-8EE7-229687953B0B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93598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B22DDA-30A4-423F-8EE7-229687953B0B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69095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B22DDA-30A4-423F-8EE7-229687953B0B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84137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成功运行，说明</a:t>
            </a:r>
            <a:r>
              <a:rPr lang="en-US" altLang="zh-CN" dirty="0"/>
              <a:t>VS Code</a:t>
            </a:r>
            <a:r>
              <a:rPr lang="zh-CN" altLang="en-US" dirty="0"/>
              <a:t>安装成功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B22DDA-30A4-423F-8EE7-229687953B0B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21316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B22DDA-30A4-423F-8EE7-229687953B0B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5854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B22DDA-30A4-423F-8EE7-229687953B0B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88300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VS Code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中没有类似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Visual Studio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那种的项目文件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(*.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vcxproj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，可以通过双击项目文件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(*.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vcxproj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来打开项目。在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VS Code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中，打开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Python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项目用“文件”菜单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-&gt;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“打开文件夹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…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”选项打开项目文件夹来实现。 </a:t>
            </a:r>
          </a:p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用“文件”菜单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-&gt;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“打开文件夹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…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”选项打开已克隆的项目文件夹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hello_world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，如图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11-5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所示。从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VS Code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中打开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hello_world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项目文件夹后，可以在资源管理器中看到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hello_world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项目的现有资源：</a:t>
            </a:r>
          </a:p>
          <a:p>
            <a:pPr lvl="0"/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gitignore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文件：告诉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哪些文件不用放入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(ignore)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版本库中</a:t>
            </a:r>
          </a:p>
          <a:p>
            <a:pPr lvl="0"/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LICENSE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文件：软件许可证文件</a:t>
            </a:r>
          </a:p>
          <a:p>
            <a:pPr lvl="0"/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README.md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文件：软件说明文件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B22DDA-30A4-423F-8EE7-229687953B0B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71267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B22DDA-30A4-423F-8EE7-229687953B0B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12655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Makefile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文件描述了整个工程的编译、连接等规则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B22DDA-30A4-423F-8EE7-229687953B0B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10041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阅读代码、编写代码、调试代码、管理代码、发布代码，一站式搞定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B22DDA-30A4-423F-8EE7-229687953B0B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88007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支持</a:t>
            </a:r>
            <a:r>
              <a:rPr lang="en-US" altLang="zh-CN" dirty="0"/>
              <a:t>Python</a:t>
            </a:r>
            <a:r>
              <a:rPr lang="zh-CN" altLang="en-US" dirty="0"/>
              <a:t>程序员，在</a:t>
            </a:r>
            <a:r>
              <a:rPr lang="en-US" altLang="zh-CN" dirty="0"/>
              <a:t>Windows/Linux/Mac</a:t>
            </a:r>
            <a:r>
              <a:rPr lang="zh-CN" altLang="en-US" dirty="0"/>
              <a:t>上无缝切换是非常重要的</a:t>
            </a:r>
            <a:endParaRPr lang="en-US" altLang="zh-CN" dirty="0"/>
          </a:p>
          <a:p>
            <a:r>
              <a:rPr lang="zh-CN" altLang="en-US" dirty="0"/>
              <a:t>因为</a:t>
            </a:r>
            <a:r>
              <a:rPr lang="en-US" altLang="zh-CN" dirty="0"/>
              <a:t>Python</a:t>
            </a:r>
            <a:r>
              <a:rPr lang="zh-CN" altLang="en-US" dirty="0"/>
              <a:t>一个重要应用方向，深度学习，很多都是在</a:t>
            </a:r>
            <a:r>
              <a:rPr lang="en-US" altLang="zh-CN" dirty="0"/>
              <a:t>Linux</a:t>
            </a:r>
            <a:r>
              <a:rPr lang="zh-CN" altLang="en-US" dirty="0"/>
              <a:t>上完成的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B22DDA-30A4-423F-8EE7-229687953B0B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21301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轻量级，与一母同胞的大哥</a:t>
            </a:r>
            <a:r>
              <a:rPr lang="en-US" altLang="zh-CN" dirty="0"/>
              <a:t>Visual Studio</a:t>
            </a:r>
            <a:r>
              <a:rPr lang="zh-CN" altLang="en-US" dirty="0"/>
              <a:t>相比，的确很轻量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B22DDA-30A4-423F-8EE7-229687953B0B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76000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扩展插件：提升功能 </a:t>
            </a:r>
            <a:r>
              <a:rPr lang="en-US" altLang="zh-CN" dirty="0"/>
              <a:t>or </a:t>
            </a:r>
            <a:r>
              <a:rPr lang="zh-CN" altLang="en-US" dirty="0"/>
              <a:t>提高颜值</a:t>
            </a:r>
            <a:endParaRPr lang="en-US" altLang="zh-CN" dirty="0"/>
          </a:p>
          <a:p>
            <a:r>
              <a:rPr lang="zh-CN" altLang="en-US" dirty="0"/>
              <a:t>一会儿在配置</a:t>
            </a:r>
            <a:r>
              <a:rPr lang="en-US" altLang="zh-CN" dirty="0"/>
              <a:t>VS Code</a:t>
            </a:r>
            <a:r>
              <a:rPr lang="zh-CN" altLang="en-US" dirty="0"/>
              <a:t>的时候，大家可以感受到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B22DDA-30A4-423F-8EE7-229687953B0B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01061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Dark for coding</a:t>
            </a:r>
          </a:p>
          <a:p>
            <a:r>
              <a:rPr lang="en-US" altLang="zh-CN" dirty="0"/>
              <a:t>Light for writing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B22DDA-30A4-423F-8EE7-229687953B0B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43765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B22DDA-30A4-423F-8EE7-229687953B0B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37555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4.png"/><Relationship Id="rId7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.jpg"/><Relationship Id="rId4" Type="http://schemas.microsoft.com/office/2007/relationships/hdphoto" Target="../media/hdphoto2.wdp"/><Relationship Id="rId9" Type="http://schemas.openxmlformats.org/officeDocument/2006/relationships/image" Target="../media/image6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E6C87443-A65B-497F-8B25-F8F0994E7D8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0580" y="1548799"/>
            <a:ext cx="1102331" cy="1102331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BF212BBC-9165-411C-8E7A-E15EC828A5C2}"/>
              </a:ext>
            </a:extLst>
          </p:cNvPr>
          <p:cNvSpPr txBox="1"/>
          <p:nvPr userDrawn="1"/>
        </p:nvSpPr>
        <p:spPr>
          <a:xfrm>
            <a:off x="6095998" y="2977733"/>
            <a:ext cx="496364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>
                <a:solidFill>
                  <a:srgbClr val="2C83B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在</a:t>
            </a:r>
            <a:r>
              <a:rPr lang="en-US" altLang="zh-CN" sz="4000" dirty="0">
                <a:solidFill>
                  <a:srgbClr val="2C83B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VS Code</a:t>
            </a:r>
            <a:r>
              <a:rPr lang="zh-CN" altLang="en-US" sz="4000" dirty="0">
                <a:solidFill>
                  <a:srgbClr val="2C83B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中一站式完成</a:t>
            </a:r>
            <a:r>
              <a:rPr lang="en-US" altLang="zh-CN" sz="4000" dirty="0">
                <a:solidFill>
                  <a:srgbClr val="2C83B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Python</a:t>
            </a:r>
            <a:r>
              <a:rPr lang="zh-CN" altLang="en-US" sz="4000" dirty="0">
                <a:solidFill>
                  <a:srgbClr val="2C83B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项目开发</a:t>
            </a:r>
            <a:endParaRPr lang="zh-CN" altLang="en-US" sz="4000" dirty="0">
              <a:solidFill>
                <a:srgbClr val="2C83B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占位符 20">
            <a:extLst>
              <a:ext uri="{FF2B5EF4-FFF2-40B4-BE49-F238E27FC236}">
                <a16:creationId xmlns:a16="http://schemas.microsoft.com/office/drawing/2014/main" id="{F59937FD-6FC2-4E6C-905F-3848D6EA9AF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300216" y="4791319"/>
            <a:ext cx="2555211" cy="540937"/>
          </a:xfrm>
        </p:spPr>
        <p:txBody>
          <a:bodyPr>
            <a:normAutofit/>
          </a:bodyPr>
          <a:lstStyle>
            <a:lvl1pPr marL="0" indent="0" algn="ctr">
              <a:buNone/>
              <a:defRPr sz="2800"/>
            </a:lvl1pPr>
          </a:lstStyle>
          <a:p>
            <a:pPr lvl="0"/>
            <a:r>
              <a:rPr lang="zh-CN" altLang="en-US" dirty="0"/>
              <a:t>主讲人：张 晶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DDB7424A-A444-4894-BC9C-76AECE678283}"/>
              </a:ext>
            </a:extLst>
          </p:cNvPr>
          <p:cNvSpPr/>
          <p:nvPr userDrawn="1"/>
        </p:nvSpPr>
        <p:spPr>
          <a:xfrm>
            <a:off x="1" y="0"/>
            <a:ext cx="4958861" cy="6858000"/>
          </a:xfrm>
          <a:prstGeom prst="rect">
            <a:avLst/>
          </a:prstGeom>
          <a:blipFill dpi="0" rotWithShape="1">
            <a:blip r:embed="rId3">
              <a:alphaModFix amt="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Cement/>
                      </a14:imgEffect>
                      <a14:imgEffect>
                        <a14:colorTemperature colorTemp="8800"/>
                      </a14:imgEffect>
                      <a14:imgEffect>
                        <a14:saturation sat="2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922EBFC0-5CF4-427A-97F2-24FB7F6CBD3F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8" y="1626483"/>
            <a:ext cx="861103" cy="861103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42475C73-F351-43BA-9E99-F7DF4272773F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encilSketch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3424" y="1626483"/>
            <a:ext cx="1024647" cy="1024647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7B0FB5DD-53E5-49FB-90EB-0C66A40519CD}"/>
              </a:ext>
            </a:extLst>
          </p:cNvPr>
          <p:cNvSpPr/>
          <p:nvPr userDrawn="1"/>
        </p:nvSpPr>
        <p:spPr>
          <a:xfrm>
            <a:off x="6096000" y="5471670"/>
            <a:ext cx="496364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800" dirty="0"/>
              <a:t>Python</a:t>
            </a:r>
            <a:r>
              <a:rPr lang="zh-CN" altLang="en-US" sz="1800" dirty="0"/>
              <a:t>程序员</a:t>
            </a:r>
            <a:r>
              <a:rPr lang="en-US" altLang="zh-CN" sz="1800" dirty="0"/>
              <a:t>/LabVIEW</a:t>
            </a:r>
            <a:r>
              <a:rPr lang="zh-CN" altLang="en-US" sz="1800" dirty="0"/>
              <a:t>注册构架师</a:t>
            </a:r>
            <a:endParaRPr lang="en-US" altLang="zh-CN" sz="1800" dirty="0"/>
          </a:p>
          <a:p>
            <a:pPr algn="ctr"/>
            <a:r>
              <a:rPr lang="zh-CN" altLang="en-US" sz="1800" dirty="0"/>
              <a:t>英特尔物联网创新大使</a:t>
            </a:r>
            <a:r>
              <a:rPr lang="en-US" altLang="zh-CN" sz="1800" dirty="0"/>
              <a:t>/NI</a:t>
            </a:r>
            <a:r>
              <a:rPr lang="zh-CN" altLang="en-US" sz="1800" dirty="0"/>
              <a:t>签约讲师</a:t>
            </a:r>
            <a:endParaRPr lang="en-US" altLang="zh-CN" sz="1800" dirty="0"/>
          </a:p>
          <a:p>
            <a:pPr algn="ctr"/>
            <a:r>
              <a:rPr lang="en-US" altLang="zh-CN" sz="1800" dirty="0"/>
              <a:t>《</a:t>
            </a:r>
            <a:r>
              <a:rPr lang="zh-CN" altLang="en-US" sz="1800" dirty="0"/>
              <a:t>深度学习图像识别技术</a:t>
            </a:r>
            <a:r>
              <a:rPr lang="en-US" altLang="zh-CN" sz="1800" dirty="0"/>
              <a:t>》</a:t>
            </a:r>
          </a:p>
          <a:p>
            <a:pPr algn="ctr"/>
            <a:r>
              <a:rPr lang="en-US" altLang="zh-CN" sz="1800" dirty="0"/>
              <a:t>《Python</a:t>
            </a:r>
            <a:r>
              <a:rPr lang="zh-CN" altLang="en-US" sz="1800" dirty="0"/>
              <a:t>语言程序设计</a:t>
            </a:r>
            <a:r>
              <a:rPr lang="en-US" altLang="zh-CN" sz="1800" dirty="0"/>
              <a:t>》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E784E27-2FF2-4D25-97C8-B3557C245999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600" y="4158763"/>
            <a:ext cx="2377909" cy="293968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27FEBEE-3F62-467C-BC8C-0BF20BCA4334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8695" y="264909"/>
            <a:ext cx="2262265" cy="465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8050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68CCE2-7469-4FA3-97BE-E008672885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961" y="347296"/>
            <a:ext cx="10999177" cy="695692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272DA3F-4239-4D8D-B4BF-30E755CF6DC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z="1400"/>
            </a:lvl1pPr>
          </a:lstStyle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DF0D02C-D62F-47D7-BB01-D898ECC6ADA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z="1400"/>
            </a:lvl1pPr>
          </a:lstStyle>
          <a:p>
            <a:fld id="{8AAD6BCF-2F12-4D1D-8841-CDAA7088059F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4C5C69C-C7E2-4B27-AB8A-5A830520EF52}"/>
              </a:ext>
            </a:extLst>
          </p:cNvPr>
          <p:cNvSpPr/>
          <p:nvPr userDrawn="1"/>
        </p:nvSpPr>
        <p:spPr>
          <a:xfrm>
            <a:off x="0" y="0"/>
            <a:ext cx="12192000" cy="136525"/>
          </a:xfrm>
          <a:prstGeom prst="rect">
            <a:avLst/>
          </a:prstGeom>
          <a:solidFill>
            <a:srgbClr val="3081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93FBDEEA-D3B9-4A74-AB3E-7A7907BE525A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41350" y="1169988"/>
            <a:ext cx="10999788" cy="4932362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19249463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7" Type="http://schemas.microsoft.com/office/2007/relationships/hdphoto" Target="../media/hdphoto1.wdp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jpg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06AAD4BD-E75A-4AC7-B698-0830ECCB72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837" y="365126"/>
            <a:ext cx="10999177" cy="6956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17873B2-E52D-4A86-A501-C5F8A645A8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1837" y="1105268"/>
            <a:ext cx="10999177" cy="50716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030036B-4C14-431B-BF05-060B2C8BD7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BB346D3-35B6-4472-A6D0-5D4D3CF54A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AD6BCF-2F12-4D1D-8841-CDAA7088059F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45444A68-3AF0-4B8A-B5F7-225181DFC86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7345" y="315670"/>
            <a:ext cx="608868" cy="60886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F7CC090-9E54-448F-9E8F-65BD1F310E7C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3469" y="372821"/>
            <a:ext cx="494566" cy="494566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91226A33-ECE3-49ED-8FF7-CDE1038132F3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encilSketch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3025" y="436930"/>
            <a:ext cx="552083" cy="552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3053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思源黑体" panose="020B0500000000000000" pitchFamily="34" charset="-122"/>
          <a:ea typeface="思源黑体" panose="020B0500000000000000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思源黑体" panose="020B0500000000000000" pitchFamily="34" charset="-122"/>
          <a:ea typeface="思源黑体" panose="020B0500000000000000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思源黑体" panose="020B0500000000000000" pitchFamily="34" charset="-122"/>
          <a:ea typeface="思源黑体" panose="020B0500000000000000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思源黑体" panose="020B0500000000000000" pitchFamily="34" charset="-122"/>
          <a:ea typeface="思源黑体" panose="020B0500000000000000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gif"/><Relationship Id="rId2" Type="http://schemas.openxmlformats.org/officeDocument/2006/relationships/hyperlink" Target="https://marketplace.visualstudio.com/items?itemName=njpwerner.autodocstring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https://marketplace.visualstudio.com/items?itemName=vscode-icons-team.vscode-icons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hyperlink" Target="https://marketplace.visualstudio.com/items?itemName=OBKoro1.korofileheader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hyperlink" Target="https://www.jianshu.com/p/eeef0203ea9d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346A46B-6C9C-4D53-966E-45CAA513967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286568" y="4654841"/>
            <a:ext cx="2555211" cy="540937"/>
          </a:xfrm>
        </p:spPr>
        <p:txBody>
          <a:bodyPr>
            <a:normAutofit fontScale="92500"/>
          </a:bodyPr>
          <a:lstStyle/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主讲人：张晶</a:t>
            </a:r>
          </a:p>
        </p:txBody>
      </p:sp>
    </p:spTree>
    <p:extLst>
      <p:ext uri="{BB962C8B-B14F-4D97-AF65-F5344CB8AC3E}">
        <p14:creationId xmlns:p14="http://schemas.microsoft.com/office/powerpoint/2010/main" val="24591510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72D32C-3977-4B2C-9D3B-696B0C904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为什么选择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VS Code</a:t>
            </a:r>
            <a:r>
              <a:rPr lang="zh-CN" altLang="en-US" dirty="0"/>
              <a:t>？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56A54698-FF77-4F39-885D-2D7201E94757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41961" y="1279170"/>
            <a:ext cx="9976608" cy="4932362"/>
          </a:xfrm>
        </p:spPr>
        <p:txBody>
          <a:bodyPr/>
          <a:lstStyle/>
          <a:p>
            <a:r>
              <a:rPr lang="zh-CN" altLang="en-US" dirty="0"/>
              <a:t>相比</a:t>
            </a:r>
            <a:r>
              <a:rPr lang="en-US" altLang="zh-CN" dirty="0"/>
              <a:t>vim</a:t>
            </a:r>
            <a:r>
              <a:rPr lang="zh-CN" altLang="en-US" dirty="0"/>
              <a:t>，易学易用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1026" name="Picture 2" descr="preview">
            <a:extLst>
              <a:ext uri="{FF2B5EF4-FFF2-40B4-BE49-F238E27FC236}">
                <a16:creationId xmlns:a16="http://schemas.microsoft.com/office/drawing/2014/main" id="{E60D78CC-937B-4958-BBB5-CDFC78B049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0586" y="2006023"/>
            <a:ext cx="5375868" cy="4728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3868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E19BA6-FF2C-4DCD-B449-238C84CBA3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VS Code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中配置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项目开发环境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7E392D94-4982-48E6-A02A-275F007EAF17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41350" y="1169988"/>
            <a:ext cx="5355413" cy="4932362"/>
          </a:xfrm>
        </p:spPr>
        <p:txBody>
          <a:bodyPr/>
          <a:lstStyle/>
          <a:p>
            <a:r>
              <a:rPr lang="en-US" altLang="zh-CN" dirty="0"/>
              <a:t>VS Code</a:t>
            </a:r>
          </a:p>
          <a:p>
            <a:r>
              <a:rPr lang="en-US" altLang="zh-CN" dirty="0"/>
              <a:t>Anaconda</a:t>
            </a:r>
          </a:p>
          <a:p>
            <a:r>
              <a:rPr lang="en-US" altLang="zh-CN" dirty="0"/>
              <a:t>VS Code</a:t>
            </a:r>
            <a:r>
              <a:rPr lang="zh-CN" altLang="en-US" dirty="0"/>
              <a:t>插件</a:t>
            </a:r>
            <a:endParaRPr lang="en-US" altLang="zh-CN" dirty="0"/>
          </a:p>
          <a:p>
            <a:r>
              <a:rPr lang="en-US" altLang="zh-CN" dirty="0"/>
              <a:t>Git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1DD6FA7-2C53-493F-A695-764CC0EDFE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1005" y="1706605"/>
            <a:ext cx="1112616" cy="109737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F53A8098-E664-4901-A9CB-95769750E7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2106" y="2985274"/>
            <a:ext cx="3939736" cy="849747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25C43686-7A16-4CBF-91EF-8B04E7B502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2147" y="2985274"/>
            <a:ext cx="1740894" cy="719918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7A483D9D-3773-4D0B-B391-76914F8A4C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8692" y="4016315"/>
            <a:ext cx="2766300" cy="2491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1638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3F6DE9F-9BB2-483E-8B2C-70E6A35EC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Python</a:t>
            </a:r>
            <a:r>
              <a:rPr lang="zh-CN" altLang="en-US" dirty="0"/>
              <a:t>语言简介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DC0154A7-36B6-43BA-862A-78315CC4E8B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41351" y="1169988"/>
            <a:ext cx="5454650" cy="4932362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altLang="zh-CN" sz="2800" dirty="0"/>
              <a:t>Python</a:t>
            </a:r>
            <a:r>
              <a:rPr lang="zh-CN" altLang="zh-CN" sz="2800" dirty="0"/>
              <a:t>的设计目标是努力做一个既好用又好懂</a:t>
            </a:r>
            <a:r>
              <a:rPr lang="en-US" altLang="zh-CN" sz="2800" dirty="0"/>
              <a:t>(human readable)</a:t>
            </a:r>
            <a:r>
              <a:rPr lang="zh-CN" altLang="zh-CN" sz="2800" dirty="0"/>
              <a:t>的程序设计语言</a:t>
            </a:r>
            <a:endParaRPr lang="en-US" altLang="zh-CN" sz="2800" dirty="0"/>
          </a:p>
          <a:p>
            <a:pPr>
              <a:lnSpc>
                <a:spcPct val="120000"/>
              </a:lnSpc>
            </a:pPr>
            <a:r>
              <a:rPr lang="en-US" altLang="zh-CN" sz="2800" dirty="0"/>
              <a:t>Python</a:t>
            </a:r>
            <a:r>
              <a:rPr lang="zh-CN" altLang="zh-CN" sz="2800" dirty="0"/>
              <a:t>的设计哲学是：</a:t>
            </a:r>
          </a:p>
          <a:p>
            <a:pPr lvl="1">
              <a:lnSpc>
                <a:spcPct val="100000"/>
              </a:lnSpc>
            </a:pPr>
            <a:r>
              <a:rPr lang="zh-CN" altLang="zh-CN" sz="2400" dirty="0"/>
              <a:t>优雅</a:t>
            </a:r>
            <a:r>
              <a:rPr lang="en-US" altLang="zh-CN" sz="2400" dirty="0"/>
              <a:t>(Beautiful)</a:t>
            </a:r>
            <a:endParaRPr lang="zh-CN" altLang="zh-CN" sz="2400" dirty="0"/>
          </a:p>
          <a:p>
            <a:pPr lvl="1">
              <a:lnSpc>
                <a:spcPct val="100000"/>
              </a:lnSpc>
            </a:pPr>
            <a:r>
              <a:rPr lang="zh-CN" altLang="zh-CN" sz="2400" dirty="0"/>
              <a:t>明确</a:t>
            </a:r>
            <a:r>
              <a:rPr lang="en-US" altLang="zh-CN" sz="2400" dirty="0"/>
              <a:t>(Explicit)</a:t>
            </a:r>
            <a:endParaRPr lang="zh-CN" altLang="zh-CN" sz="2400" dirty="0"/>
          </a:p>
          <a:p>
            <a:pPr lvl="1">
              <a:lnSpc>
                <a:spcPct val="100000"/>
              </a:lnSpc>
            </a:pPr>
            <a:r>
              <a:rPr lang="zh-CN" altLang="zh-CN" sz="2400" dirty="0"/>
              <a:t>简单</a:t>
            </a:r>
            <a:r>
              <a:rPr lang="en-US" altLang="zh-CN" sz="2400" dirty="0"/>
              <a:t>(Simple)</a:t>
            </a:r>
            <a:endParaRPr lang="zh-CN" altLang="zh-CN" sz="2400" dirty="0"/>
          </a:p>
          <a:p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43021D6-ECD6-4B25-804A-7F2D7F7347D7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141549" y="1296987"/>
            <a:ext cx="5936720" cy="4571549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A516EAA-1684-40A7-86DD-6B64B68EDE77}"/>
              </a:ext>
            </a:extLst>
          </p:cNvPr>
          <p:cNvSpPr txBox="1"/>
          <p:nvPr/>
        </p:nvSpPr>
        <p:spPr>
          <a:xfrm>
            <a:off x="9321420" y="2292824"/>
            <a:ext cx="23197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accent6"/>
                </a:solidFill>
              </a:rPr>
              <a:t>Python</a:t>
            </a:r>
            <a:r>
              <a:rPr lang="zh-CN" altLang="en-US" sz="2400" b="1" dirty="0">
                <a:solidFill>
                  <a:schemeClr val="accent6"/>
                </a:solidFill>
              </a:rPr>
              <a:t>之道</a:t>
            </a:r>
          </a:p>
        </p:txBody>
      </p:sp>
    </p:spTree>
    <p:extLst>
      <p:ext uri="{BB962C8B-B14F-4D97-AF65-F5344CB8AC3E}">
        <p14:creationId xmlns:p14="http://schemas.microsoft.com/office/powerpoint/2010/main" val="13017164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1E5BA8-178B-488B-8CA7-9A32F7EAA6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Pythonic</a:t>
            </a:r>
            <a:r>
              <a:rPr lang="zh-CN" altLang="en-US" dirty="0"/>
              <a:t>风格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90CED643-1468-42E4-B7E0-E74A42352B70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41349" y="1169988"/>
            <a:ext cx="5090711" cy="4932362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/>
              <a:t>具备</a:t>
            </a:r>
            <a:r>
              <a:rPr lang="en-US" altLang="zh-CN" dirty="0"/>
              <a:t>Pythonic</a:t>
            </a:r>
            <a:r>
              <a:rPr lang="zh-CN" altLang="zh-CN" dirty="0"/>
              <a:t>风格</a:t>
            </a:r>
            <a:r>
              <a:rPr lang="zh-CN" altLang="en-US" dirty="0"/>
              <a:t>的</a:t>
            </a:r>
            <a:r>
              <a:rPr lang="en-US" altLang="zh-CN" dirty="0"/>
              <a:t>Python</a:t>
            </a:r>
            <a:r>
              <a:rPr lang="zh-CN" altLang="en-US" dirty="0"/>
              <a:t>代码：</a:t>
            </a:r>
            <a:endParaRPr lang="en-US" altLang="zh-CN" dirty="0"/>
          </a:p>
          <a:p>
            <a:pPr lvl="1">
              <a:lnSpc>
                <a:spcPct val="110000"/>
              </a:lnSpc>
            </a:pPr>
            <a:r>
              <a:rPr lang="zh-CN" altLang="zh-CN" dirty="0"/>
              <a:t>代码量小</a:t>
            </a:r>
          </a:p>
          <a:p>
            <a:pPr lvl="1">
              <a:lnSpc>
                <a:spcPct val="110000"/>
              </a:lnSpc>
            </a:pPr>
            <a:r>
              <a:rPr lang="zh-CN" altLang="zh-CN" dirty="0"/>
              <a:t>维护成本低</a:t>
            </a:r>
          </a:p>
          <a:p>
            <a:pPr lvl="1">
              <a:lnSpc>
                <a:spcPct val="110000"/>
              </a:lnSpc>
            </a:pPr>
            <a:r>
              <a:rPr lang="zh-CN" altLang="zh-CN" dirty="0"/>
              <a:t>编程效率高</a:t>
            </a:r>
            <a:endParaRPr lang="en-US" altLang="zh-CN" dirty="0"/>
          </a:p>
          <a:p>
            <a:pPr>
              <a:lnSpc>
                <a:spcPct val="110000"/>
              </a:lnSpc>
            </a:pPr>
            <a:r>
              <a:rPr lang="en-US" altLang="zh-CN" dirty="0"/>
              <a:t>Life is short, use Python</a:t>
            </a:r>
          </a:p>
          <a:p>
            <a:pPr>
              <a:lnSpc>
                <a:spcPct val="110000"/>
              </a:lnSpc>
            </a:pPr>
            <a:r>
              <a:rPr lang="zh-CN" altLang="zh-CN" dirty="0"/>
              <a:t>人生苦短，我用</a:t>
            </a:r>
            <a:r>
              <a:rPr lang="en-US" altLang="zh-CN" dirty="0"/>
              <a:t>Python</a:t>
            </a:r>
            <a:endParaRPr lang="zh-CN" altLang="zh-CN" dirty="0"/>
          </a:p>
          <a:p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F310FA2-D802-41D4-B385-9A6E166EFE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5508" y="1296988"/>
            <a:ext cx="6969765" cy="213201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D18728B-944A-492A-BD06-EE92F0E96649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368540" y="3631822"/>
            <a:ext cx="2307723" cy="272452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371934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16B706-D8A3-4E42-8929-1E498F7DAA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Python</a:t>
            </a:r>
            <a:r>
              <a:rPr lang="zh-CN" altLang="en-US" dirty="0"/>
              <a:t>发展史</a:t>
            </a:r>
          </a:p>
        </p:txBody>
      </p:sp>
      <p:graphicFrame>
        <p:nvGraphicFramePr>
          <p:cNvPr id="6" name="内容占位符 5">
            <a:extLst>
              <a:ext uri="{FF2B5EF4-FFF2-40B4-BE49-F238E27FC236}">
                <a16:creationId xmlns:a16="http://schemas.microsoft.com/office/drawing/2014/main" id="{FD8B9AEE-AAB3-47ED-9BC4-48179A6B05BA}"/>
              </a:ext>
            </a:extLst>
          </p:cNvPr>
          <p:cNvGraphicFramePr>
            <a:graphicFrameLocks noGrp="1"/>
          </p:cNvGraphicFramePr>
          <p:nvPr>
            <p:ph sz="quarter" idx="12"/>
          </p:nvPr>
        </p:nvGraphicFramePr>
        <p:xfrm>
          <a:off x="641350" y="1233488"/>
          <a:ext cx="10999788" cy="49323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图片 6">
            <a:extLst>
              <a:ext uri="{FF2B5EF4-FFF2-40B4-BE49-F238E27FC236}">
                <a16:creationId xmlns:a16="http://schemas.microsoft.com/office/drawing/2014/main" id="{16813A2F-EF06-4700-81EE-17A9AA703DB2}"/>
              </a:ext>
            </a:extLst>
          </p:cNvPr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226569" y="1233488"/>
            <a:ext cx="2773680" cy="18440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556615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53FA32-21D2-4A00-81DE-5DA8B4CBD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Python</a:t>
            </a:r>
            <a:r>
              <a:rPr lang="zh-CN" altLang="en-US" dirty="0"/>
              <a:t>能做什么？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A81A3271-A757-4808-9304-857F2A8EF291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altLang="zh-CN" dirty="0"/>
              <a:t>Web</a:t>
            </a:r>
            <a:r>
              <a:rPr lang="zh-CN" altLang="zh-CN" dirty="0"/>
              <a:t>后端业务开发</a:t>
            </a:r>
            <a:endParaRPr lang="en-US" altLang="zh-CN" dirty="0"/>
          </a:p>
          <a:p>
            <a:r>
              <a:rPr lang="zh-CN" altLang="en-US" dirty="0"/>
              <a:t>网络</a:t>
            </a:r>
            <a:r>
              <a:rPr lang="zh-CN" altLang="zh-CN" dirty="0"/>
              <a:t>爬虫</a:t>
            </a:r>
            <a:endParaRPr lang="en-US" altLang="zh-CN" dirty="0"/>
          </a:p>
          <a:p>
            <a:r>
              <a:rPr lang="zh-CN" altLang="zh-CN" dirty="0"/>
              <a:t>系统网络运维</a:t>
            </a:r>
            <a:endParaRPr lang="en-US" altLang="zh-CN" dirty="0"/>
          </a:p>
          <a:p>
            <a:r>
              <a:rPr lang="zh-CN" altLang="zh-CN" dirty="0"/>
              <a:t>科学与数字计算</a:t>
            </a:r>
            <a:endParaRPr lang="en-US" altLang="zh-CN" dirty="0"/>
          </a:p>
          <a:p>
            <a:r>
              <a:rPr lang="zh-CN" altLang="en-US" dirty="0"/>
              <a:t>大</a:t>
            </a:r>
            <a:r>
              <a:rPr lang="zh-CN" altLang="zh-CN" dirty="0"/>
              <a:t>数据分析</a:t>
            </a:r>
            <a:r>
              <a:rPr lang="zh-CN" altLang="en-US" dirty="0"/>
              <a:t>和</a:t>
            </a:r>
            <a:r>
              <a:rPr lang="zh-CN" altLang="zh-CN" dirty="0"/>
              <a:t>挖掘</a:t>
            </a:r>
            <a:endParaRPr lang="en-US" altLang="zh-CN" dirty="0"/>
          </a:p>
          <a:p>
            <a:r>
              <a:rPr lang="zh-CN" altLang="en-US" dirty="0"/>
              <a:t>人工智能</a:t>
            </a:r>
            <a:endParaRPr lang="en-US" altLang="zh-CN" dirty="0"/>
          </a:p>
          <a:p>
            <a:r>
              <a:rPr lang="en-US" altLang="zh-CN" dirty="0"/>
              <a:t>3D</a:t>
            </a:r>
            <a:r>
              <a:rPr lang="zh-CN" altLang="en-US" dirty="0"/>
              <a:t>游戏开发</a:t>
            </a:r>
          </a:p>
        </p:txBody>
      </p:sp>
      <p:pic>
        <p:nvPicPr>
          <p:cNvPr id="4098" name="Picture 2" descr="See the source image">
            <a:extLst>
              <a:ext uri="{FF2B5EF4-FFF2-40B4-BE49-F238E27FC236}">
                <a16:creationId xmlns:a16="http://schemas.microsoft.com/office/drawing/2014/main" id="{1317B0C4-3408-4BBA-92BC-1A4037996A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8525" y="1169988"/>
            <a:ext cx="4769750" cy="5081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64782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184058-C28E-487B-A1B4-0A91D6D63C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Python</a:t>
            </a:r>
            <a:r>
              <a:rPr lang="zh-CN" altLang="en-US" dirty="0"/>
              <a:t>项目开发环境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BBFA6DEC-EAE3-4634-81CB-6EF429B206A4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41655" y="1175793"/>
            <a:ext cx="10999788" cy="4932362"/>
          </a:xfrm>
        </p:spPr>
        <p:txBody>
          <a:bodyPr/>
          <a:lstStyle/>
          <a:p>
            <a:r>
              <a:rPr lang="en-US" altLang="zh-CN" dirty="0"/>
              <a:t>Anaconda</a:t>
            </a:r>
            <a:r>
              <a:rPr lang="zh-CN" altLang="en-US" dirty="0"/>
              <a:t>：</a:t>
            </a:r>
            <a:r>
              <a:rPr lang="zh-CN" altLang="zh-CN" dirty="0"/>
              <a:t>管理</a:t>
            </a:r>
            <a:r>
              <a:rPr lang="en-US" altLang="zh-CN" dirty="0"/>
              <a:t>Python</a:t>
            </a:r>
            <a:r>
              <a:rPr lang="zh-CN" altLang="zh-CN" dirty="0"/>
              <a:t>库和虚拟环境</a:t>
            </a:r>
            <a:endParaRPr lang="en-US" altLang="zh-CN" dirty="0"/>
          </a:p>
          <a:p>
            <a:r>
              <a:rPr lang="en-US" altLang="zh-CN" dirty="0"/>
              <a:t>Visual Studio Code</a:t>
            </a:r>
            <a:r>
              <a:rPr lang="zh-CN" altLang="en-US" dirty="0"/>
              <a:t>：</a:t>
            </a:r>
            <a:r>
              <a:rPr lang="en-US" altLang="zh-CN" dirty="0"/>
              <a:t> </a:t>
            </a:r>
            <a:r>
              <a:rPr lang="zh-CN" altLang="zh-CN" dirty="0"/>
              <a:t>图形化集成开发环境</a:t>
            </a:r>
            <a:endParaRPr lang="en-US" altLang="zh-CN" dirty="0"/>
          </a:p>
          <a:p>
            <a:r>
              <a:rPr lang="en-US" altLang="zh-CN" dirty="0"/>
              <a:t>Git</a:t>
            </a:r>
            <a:r>
              <a:rPr lang="zh-CN" altLang="en-US" dirty="0"/>
              <a:t>版本控制工具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C9610C1-0131-4E80-9C9B-25ED8A8876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557" y="3732296"/>
            <a:ext cx="4165594" cy="119454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9549F3A-EE61-429B-B8F5-9ADB648281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4638" y="4018194"/>
            <a:ext cx="1836525" cy="75946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6C5D92C0-A0B2-4A89-955D-79A2FEFD759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1549" y="3829467"/>
            <a:ext cx="1112616" cy="109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509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5AEFDBB-58A8-4D67-89FC-0B0E3D6E3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第一步：安装</a:t>
            </a:r>
            <a:r>
              <a:rPr lang="en-US" altLang="zh-CN" dirty="0"/>
              <a:t>VS Code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FEB3348B-3ECD-46F9-96F7-8E0E157D9CA0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41350" y="1169988"/>
            <a:ext cx="9853778" cy="5186362"/>
          </a:xfrm>
        </p:spPr>
        <p:txBody>
          <a:bodyPr>
            <a:normAutofit/>
          </a:bodyPr>
          <a:lstStyle/>
          <a:p>
            <a:r>
              <a:rPr lang="en-US" altLang="zh-CN" dirty="0"/>
              <a:t>VS Code</a:t>
            </a:r>
            <a:r>
              <a:rPr lang="zh-CN" altLang="en-US" dirty="0"/>
              <a:t>官网下载安装包</a:t>
            </a:r>
            <a:r>
              <a:rPr lang="en-US" altLang="zh-CN" dirty="0"/>
              <a:t>: https://code.visualstudio.com/Download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DA367A8-FFBE-4D73-9F13-407866A3F7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060" y="2717896"/>
            <a:ext cx="9484357" cy="3232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2158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417565-306B-4C45-895A-ED07711235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第二步：安装</a:t>
            </a:r>
            <a:r>
              <a:rPr lang="en-US" altLang="zh-CN" dirty="0"/>
              <a:t>Anaconda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9B70EC31-DCF5-47A3-B344-1FFC7CCB24C6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41350" y="1169988"/>
            <a:ext cx="11182055" cy="4932362"/>
          </a:xfrm>
        </p:spPr>
        <p:txBody>
          <a:bodyPr>
            <a:normAutofit/>
          </a:bodyPr>
          <a:lstStyle/>
          <a:p>
            <a:r>
              <a:rPr lang="en-US" altLang="zh-CN" sz="3000" dirty="0"/>
              <a:t>Anaconda</a:t>
            </a:r>
            <a:r>
              <a:rPr lang="zh-CN" altLang="en-US" sz="3000" dirty="0"/>
              <a:t>：</a:t>
            </a:r>
            <a:r>
              <a:rPr lang="en-US" altLang="zh-CN" sz="3000" dirty="0"/>
              <a:t>Python</a:t>
            </a:r>
            <a:r>
              <a:rPr lang="zh-CN" altLang="zh-CN" sz="3000" dirty="0"/>
              <a:t>库和虚拟环境的管理工具，让</a:t>
            </a:r>
            <a:r>
              <a:rPr lang="en-US" altLang="zh-CN" sz="3000" dirty="0"/>
              <a:t>Python</a:t>
            </a:r>
            <a:r>
              <a:rPr lang="zh-CN" altLang="zh-CN" sz="3000" dirty="0"/>
              <a:t>使用者能方便快捷的管理</a:t>
            </a:r>
            <a:r>
              <a:rPr lang="en-US" altLang="zh-CN" sz="3000" dirty="0"/>
              <a:t>Python</a:t>
            </a:r>
            <a:r>
              <a:rPr lang="zh-CN" altLang="zh-CN" sz="3000" dirty="0"/>
              <a:t>运行的虚拟环境和开发应用需要的各种库，并且不用操心各种库之间的软件版本依赖关系</a:t>
            </a:r>
            <a:endParaRPr lang="en-US" altLang="zh-CN" sz="3000" dirty="0"/>
          </a:p>
          <a:p>
            <a:r>
              <a:rPr lang="zh-CN" altLang="en-US" sz="3000" dirty="0"/>
              <a:t>下载地址：</a:t>
            </a:r>
            <a:r>
              <a:rPr lang="en-US" altLang="zh-CN" sz="3000" dirty="0"/>
              <a:t>https://www.anaconda.com/products/individual</a:t>
            </a:r>
            <a:endParaRPr lang="zh-CN" altLang="en-US" sz="30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F063C07-EAD4-440F-A7E2-E49E68A42603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9780" y="3203781"/>
            <a:ext cx="9485194" cy="330692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650199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B8C9A1-5FE8-4A28-A09C-1C8CC725E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第三步：新建</a:t>
            </a:r>
            <a:r>
              <a:rPr lang="en-US" altLang="zh-CN" dirty="0"/>
              <a:t>Anaconda</a:t>
            </a:r>
            <a:r>
              <a:rPr lang="zh-CN" altLang="en-US" dirty="0"/>
              <a:t>虚拟环境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42CCAE5-3504-4811-AA38-59663D863572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CN" altLang="en-US" dirty="0"/>
              <a:t>命令：</a:t>
            </a:r>
            <a:r>
              <a:rPr lang="de-DE" altLang="zh-CN" dirty="0"/>
              <a:t>conda create -n learn_python36 python=3.6</a:t>
            </a:r>
            <a:endParaRPr lang="zh-CN" altLang="zh-CN" dirty="0"/>
          </a:p>
          <a:p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9617B01C-BE82-44E0-AA7D-F1893AF5255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060" y="2173406"/>
            <a:ext cx="5423704" cy="40559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ED2F237-6F2B-42F9-A267-67388E5D3DC0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3478" y="2173406"/>
            <a:ext cx="6127403" cy="249798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13977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85A3295-E2B6-427E-B190-EA3E97BF2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大纲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29587496-976D-452B-8616-4035539A1B80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96106" y="1265522"/>
            <a:ext cx="10999788" cy="4932362"/>
          </a:xfrm>
        </p:spPr>
        <p:txBody>
          <a:bodyPr>
            <a:normAutofit/>
          </a:bodyPr>
          <a:lstStyle/>
          <a:p>
            <a:r>
              <a:rPr lang="zh-CN" altLang="en-US" sz="3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开发程序需要什么工具？</a:t>
            </a:r>
            <a:endParaRPr lang="en-US" altLang="zh-CN" sz="3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3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为什么选择</a:t>
            </a:r>
            <a:r>
              <a:rPr lang="en-US" altLang="zh-CN" sz="3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VS Code</a:t>
            </a:r>
            <a:r>
              <a:rPr lang="zh-CN" altLang="en-US" sz="3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？</a:t>
            </a:r>
            <a:endParaRPr lang="en-US" altLang="zh-CN" sz="3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3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en-US" altLang="zh-CN" sz="3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VS Code</a:t>
            </a:r>
            <a:r>
              <a:rPr lang="zh-CN" altLang="en-US" sz="3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中配置</a:t>
            </a:r>
            <a:r>
              <a:rPr lang="en-US" altLang="zh-CN" sz="3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sz="3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项目开发环境</a:t>
            </a:r>
            <a:endParaRPr lang="en-US" altLang="zh-CN" sz="3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3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一站式开发</a:t>
            </a:r>
            <a:r>
              <a:rPr lang="en-US" altLang="zh-CN" sz="3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sz="3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项目范例</a:t>
            </a:r>
            <a:endParaRPr lang="en-US" altLang="zh-CN" sz="3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创建并克隆项目的</a:t>
            </a:r>
            <a:r>
              <a:rPr lang="en-US" altLang="zh-CN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git</a:t>
            </a: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仓</a:t>
            </a:r>
            <a:endParaRPr lang="en-US" altLang="zh-CN" sz="2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开发</a:t>
            </a:r>
            <a:r>
              <a:rPr lang="en-US" altLang="zh-CN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调试代码</a:t>
            </a:r>
            <a:endParaRPr lang="en-US" altLang="zh-CN" sz="2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测试代码</a:t>
            </a:r>
            <a:r>
              <a:rPr lang="en-US" altLang="zh-CN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单元测试</a:t>
            </a:r>
            <a:r>
              <a:rPr lang="en-US" altLang="zh-CN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  <a:p>
            <a:pPr lvl="1"/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撰写</a:t>
            </a:r>
            <a:r>
              <a:rPr lang="en-US" altLang="zh-CN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README.md</a:t>
            </a:r>
          </a:p>
          <a:p>
            <a:pPr lvl="1"/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发布代码</a:t>
            </a:r>
            <a:endParaRPr lang="en-US" altLang="zh-CN" sz="2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3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42310927-3E29-4E33-9C9A-705AAFF13583}"/>
              </a:ext>
            </a:extLst>
          </p:cNvPr>
          <p:cNvSpPr/>
          <p:nvPr/>
        </p:nvSpPr>
        <p:spPr>
          <a:xfrm>
            <a:off x="6096000" y="2988860"/>
            <a:ext cx="5886734" cy="3712190"/>
          </a:xfrm>
          <a:prstGeom prst="rect">
            <a:avLst/>
          </a:prstGeom>
          <a:blipFill dpi="0" rotWithShape="1">
            <a:blip r:embed="rId3">
              <a:alphaModFix amt="55000"/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112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402500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4E87E3-1F53-4523-8EE0-B3E4A099A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第四步：下载并安装</a:t>
            </a:r>
            <a:r>
              <a:rPr lang="en-US" altLang="zh-CN" dirty="0"/>
              <a:t>Git</a:t>
            </a:r>
            <a:endParaRPr lang="zh-CN" altLang="en-US" dirty="0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457E40D1-DAE7-4D88-837B-4AB5488B41E6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altLang="zh-CN" dirty="0"/>
              <a:t>Git</a:t>
            </a:r>
            <a:r>
              <a:rPr lang="zh-CN" altLang="zh-CN" dirty="0"/>
              <a:t>是一个开源免费的分布式版本控制工具，不管是小项目还是大项目，都可以高效的管理</a:t>
            </a:r>
            <a:endParaRPr lang="en-US" altLang="zh-CN" dirty="0"/>
          </a:p>
          <a:p>
            <a:r>
              <a:rPr lang="zh-CN" altLang="zh-CN" dirty="0"/>
              <a:t>从</a:t>
            </a:r>
            <a:r>
              <a:rPr lang="en-US" altLang="zh-CN" dirty="0"/>
              <a:t>Git</a:t>
            </a:r>
            <a:r>
              <a:rPr lang="zh-CN" altLang="zh-CN" dirty="0"/>
              <a:t>官网</a:t>
            </a:r>
            <a:r>
              <a:rPr lang="en-US" altLang="zh-CN" dirty="0"/>
              <a:t>(https://git-scm.com/)</a:t>
            </a:r>
            <a:r>
              <a:rPr lang="zh-CN" altLang="zh-CN" dirty="0"/>
              <a:t>下载安装程序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3456E5F-21C6-4ECC-8818-6A34E0B7442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48135" y="2921749"/>
            <a:ext cx="3497505" cy="3558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图片 8" descr="1564619283(1)">
            <a:extLst>
              <a:ext uri="{FF2B5EF4-FFF2-40B4-BE49-F238E27FC236}">
                <a16:creationId xmlns:a16="http://schemas.microsoft.com/office/drawing/2014/main" id="{8F616A1A-0BB3-4D0D-836D-9AF9BF6AF5A3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574553" y="2646805"/>
            <a:ext cx="3173370" cy="41083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2DA12695-9667-4857-94B7-8965189D775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699235" y="2921749"/>
            <a:ext cx="3768533" cy="364319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226985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C8A2AE-67A8-4D5E-AE3B-F1D9503CB9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第五步：安装</a:t>
            </a:r>
            <a:r>
              <a:rPr lang="en-US" altLang="zh-CN" dirty="0"/>
              <a:t>Python</a:t>
            </a:r>
            <a:r>
              <a:rPr lang="zh-CN" altLang="en-US" dirty="0"/>
              <a:t>小工具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313F73E2-C205-4730-86B6-0FAFD13D3A41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41350" y="1142692"/>
            <a:ext cx="10999788" cy="4932362"/>
          </a:xfrm>
        </p:spPr>
        <p:txBody>
          <a:bodyPr>
            <a:normAutofit/>
          </a:bodyPr>
          <a:lstStyle/>
          <a:p>
            <a:r>
              <a:rPr lang="en-US" altLang="zh-CN" sz="2800" dirty="0"/>
              <a:t>Pylint: Python</a:t>
            </a:r>
            <a:r>
              <a:rPr lang="zh-CN" altLang="en-US" sz="2800" dirty="0"/>
              <a:t>代码静态检查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C32FF4C-8E52-4152-9BE2-C71AE65B78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350" y="1601102"/>
            <a:ext cx="10016109" cy="1705068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C22A4B1E-6760-4116-B98C-C39A04EC8B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1974" y="3052798"/>
            <a:ext cx="7270110" cy="3696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2838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C8A2AE-67A8-4D5E-AE3B-F1D9503CB9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第五步：安装</a:t>
            </a:r>
            <a:r>
              <a:rPr lang="en-US" altLang="zh-CN" dirty="0"/>
              <a:t>Python</a:t>
            </a:r>
            <a:r>
              <a:rPr lang="zh-CN" altLang="en-US" dirty="0"/>
              <a:t>小工具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313F73E2-C205-4730-86B6-0FAFD13D3A41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/>
              <a:t>yapf:</a:t>
            </a:r>
            <a:r>
              <a:rPr lang="zh-CN" altLang="en-US" dirty="0"/>
              <a:t>自动整理</a:t>
            </a:r>
            <a:r>
              <a:rPr lang="en-US" altLang="zh-CN" dirty="0"/>
              <a:t>Python</a:t>
            </a:r>
            <a:r>
              <a:rPr lang="zh-CN" altLang="en-US" dirty="0"/>
              <a:t>代码工具</a:t>
            </a:r>
            <a:endParaRPr lang="zh-CN" altLang="en-US" sz="28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8A42C90-694A-4331-826D-7D60AE8051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7297" y="1829389"/>
            <a:ext cx="8137405" cy="5028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885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C8A2AE-67A8-4D5E-AE3B-F1D9503CB9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第五步：安装</a:t>
            </a:r>
            <a:r>
              <a:rPr lang="en-US" altLang="zh-CN" dirty="0"/>
              <a:t>Python</a:t>
            </a:r>
            <a:r>
              <a:rPr lang="zh-CN" altLang="en-US" dirty="0"/>
              <a:t>小工具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313F73E2-C205-4730-86B6-0FAFD13D3A41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r>
              <a:rPr lang="zh-CN" altLang="en-US" sz="2800" dirty="0"/>
              <a:t>自动整理快捷键</a:t>
            </a:r>
            <a:r>
              <a:rPr lang="en-US" altLang="zh-CN" sz="2800" dirty="0"/>
              <a:t>: </a:t>
            </a:r>
            <a:r>
              <a:rPr lang="en-US" altLang="zh-CN" sz="2800" dirty="0" err="1"/>
              <a:t>Alt+Shift+F</a:t>
            </a:r>
            <a:endParaRPr lang="zh-CN" altLang="en-US" sz="28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B55666C-38FE-4219-8BB4-2AF3CC43D8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5512" y="2082217"/>
            <a:ext cx="8283658" cy="337595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2C3BB0E-04D7-464F-8380-29EBE403C3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5512" y="1042988"/>
            <a:ext cx="8283658" cy="5693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042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9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462B34-BD1E-485D-8FBD-099FAA4E4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第六步：安装</a:t>
            </a:r>
            <a:r>
              <a:rPr lang="en-US" altLang="zh-CN" dirty="0"/>
              <a:t>VS Code</a:t>
            </a:r>
            <a:r>
              <a:rPr lang="zh-CN" altLang="en-US" dirty="0"/>
              <a:t>生产力小插件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DAF2CE80-B8C8-4BF4-979B-6F1A324657C0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41350" y="1169988"/>
            <a:ext cx="10713587" cy="4932362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altLang="zh-CN" sz="3000" dirty="0" err="1">
                <a:hlinkClick r:id="rId2"/>
              </a:rPr>
              <a:t>autoDocstring</a:t>
            </a:r>
            <a:r>
              <a:rPr lang="zh-CN" altLang="en-US" sz="3000" dirty="0"/>
              <a:t>：</a:t>
            </a:r>
            <a:r>
              <a:rPr lang="en-US" altLang="zh-CN" sz="3000" b="1" dirty="0"/>
              <a:t>ctrl+shift+2</a:t>
            </a:r>
            <a:r>
              <a:rPr lang="zh-CN" altLang="en-US" sz="3000" dirty="0"/>
              <a:t>，自动生成注释文档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5B425B5F-C333-4A72-9284-2B49BA6EC1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1491" y="1940501"/>
            <a:ext cx="7469018" cy="4693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7814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462B34-BD1E-485D-8FBD-099FAA4E4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第六步：安装</a:t>
            </a:r>
            <a:r>
              <a:rPr lang="en-US" altLang="zh-CN" dirty="0"/>
              <a:t>VS Code</a:t>
            </a:r>
            <a:r>
              <a:rPr lang="zh-CN" altLang="en-US" dirty="0"/>
              <a:t>生产力小插件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DAF2CE80-B8C8-4BF4-979B-6F1A324657C0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41350" y="1169988"/>
            <a:ext cx="10713587" cy="4932362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altLang="zh-CN" dirty="0" err="1">
                <a:hlinkClick r:id="rId2"/>
              </a:rPr>
              <a:t>vscode</a:t>
            </a:r>
            <a:r>
              <a:rPr lang="en-US" altLang="zh-CN" dirty="0">
                <a:hlinkClick r:id="rId2"/>
              </a:rPr>
              <a:t>-icons</a:t>
            </a:r>
            <a:r>
              <a:rPr lang="en-US" altLang="zh-CN" dirty="0"/>
              <a:t>. </a:t>
            </a:r>
            <a:r>
              <a:rPr lang="zh-CN" altLang="en-US" dirty="0"/>
              <a:t>这是一个美化</a:t>
            </a:r>
            <a:r>
              <a:rPr lang="en-US" altLang="zh-CN" dirty="0"/>
              <a:t>VS Code</a:t>
            </a:r>
            <a:r>
              <a:rPr lang="zh-CN" altLang="en-US" dirty="0"/>
              <a:t>图标的插件。可以提升在</a:t>
            </a:r>
            <a:r>
              <a:rPr lang="en-US" altLang="zh-CN" dirty="0"/>
              <a:t>VS Code</a:t>
            </a:r>
            <a:r>
              <a:rPr lang="zh-CN" altLang="en-US" dirty="0"/>
              <a:t>中开发代码的美好感受</a:t>
            </a:r>
            <a:endParaRPr lang="zh-CN" altLang="en-US" sz="30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3FF13EE-C59B-46ED-BD87-AE9F27E1E9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6862" y="2541588"/>
            <a:ext cx="7686742" cy="4200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7276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462B34-BD1E-485D-8FBD-099FAA4E4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第六步：安装</a:t>
            </a:r>
            <a:r>
              <a:rPr lang="en-US" altLang="zh-CN" dirty="0"/>
              <a:t>VS Code</a:t>
            </a:r>
            <a:r>
              <a:rPr lang="zh-CN" altLang="en-US" dirty="0"/>
              <a:t>生产力小插件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DAF2CE80-B8C8-4BF4-979B-6F1A324657C0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41350" y="1169988"/>
            <a:ext cx="10713587" cy="4932362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altLang="zh-CN" dirty="0" err="1">
                <a:hlinkClick r:id="rId2"/>
              </a:rPr>
              <a:t>koroFileHeader</a:t>
            </a:r>
            <a:r>
              <a:rPr lang="en-US" altLang="zh-CN" b="1" dirty="0"/>
              <a:t> </a:t>
            </a:r>
            <a:r>
              <a:rPr lang="zh-CN" altLang="en-US" b="1" dirty="0"/>
              <a:t>：</a:t>
            </a:r>
            <a:r>
              <a:rPr lang="en-US" altLang="zh-CN" b="1" dirty="0" err="1"/>
              <a:t>ctrl+alt+i</a:t>
            </a:r>
            <a:r>
              <a:rPr lang="en-US" altLang="zh-CN" dirty="0"/>
              <a:t>”</a:t>
            </a:r>
            <a:r>
              <a:rPr lang="zh-CN" altLang="en-US" dirty="0"/>
              <a:t>可以自动插入文件头注释</a:t>
            </a:r>
            <a:endParaRPr lang="zh-CN" altLang="en-US" sz="30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67B69E5-F9BB-4ADE-9668-316C973B25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5187" y="2443162"/>
            <a:ext cx="6399160" cy="3659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1676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462B34-BD1E-485D-8FBD-099FAA4E4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第六步：安装</a:t>
            </a:r>
            <a:r>
              <a:rPr lang="en-US" altLang="zh-CN" dirty="0"/>
              <a:t>VS Code</a:t>
            </a:r>
            <a:r>
              <a:rPr lang="zh-CN" altLang="en-US" dirty="0"/>
              <a:t>生产力小插件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DAF2CE80-B8C8-4BF4-979B-6F1A324657C0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41350" y="1169988"/>
            <a:ext cx="10713587" cy="4932362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altLang="zh-CN" dirty="0">
                <a:hlinkClick r:id="rId2"/>
              </a:rPr>
              <a:t>Git Graph</a:t>
            </a:r>
            <a:r>
              <a:rPr lang="en-US" altLang="zh-CN" b="1" dirty="0"/>
              <a:t>. </a:t>
            </a:r>
            <a:r>
              <a:rPr lang="zh-CN" altLang="en-US" dirty="0"/>
              <a:t>安装后，能可视化版本历史</a:t>
            </a:r>
            <a:endParaRPr lang="zh-CN" altLang="en-US" sz="30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E26CE4A-6FDB-4B16-9667-9A0A3482A3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6471" y="2060262"/>
            <a:ext cx="7806767" cy="4615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9540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1EAFB99-8086-4C51-88F0-88D308D3F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验证安装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D8F5B48-7F58-4BD2-B5BA-CA59E5724058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altLang="zh-CN" dirty="0" err="1"/>
              <a:t>ctrl+shift+P</a:t>
            </a:r>
            <a:r>
              <a:rPr lang="en-US" altLang="zh-CN" dirty="0"/>
              <a:t> </a:t>
            </a:r>
            <a:r>
              <a:rPr lang="zh-CN" altLang="en-US" dirty="0"/>
              <a:t>选择</a:t>
            </a:r>
            <a:r>
              <a:rPr lang="en-US" altLang="zh-CN" dirty="0"/>
              <a:t>Python</a:t>
            </a:r>
            <a:r>
              <a:rPr lang="zh-CN" altLang="en-US" dirty="0"/>
              <a:t>解释器</a:t>
            </a:r>
            <a:endParaRPr lang="en-US" altLang="zh-CN" dirty="0"/>
          </a:p>
          <a:p>
            <a:r>
              <a:rPr lang="zh-CN" altLang="en-US" dirty="0"/>
              <a:t>键入</a:t>
            </a:r>
            <a:r>
              <a:rPr lang="en-US" altLang="zh-CN" dirty="0"/>
              <a:t>Python</a:t>
            </a:r>
            <a:r>
              <a:rPr lang="zh-CN" altLang="en-US" dirty="0"/>
              <a:t>程序，若运行成功，则证明安装成功</a:t>
            </a:r>
          </a:p>
        </p:txBody>
      </p:sp>
      <p:pic>
        <p:nvPicPr>
          <p:cNvPr id="8" name="内容占位符 8">
            <a:extLst>
              <a:ext uri="{FF2B5EF4-FFF2-40B4-BE49-F238E27FC236}">
                <a16:creationId xmlns:a16="http://schemas.microsoft.com/office/drawing/2014/main" id="{420EBAD7-B929-4318-8BF5-739549C752E7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555184" y="2599897"/>
            <a:ext cx="7081632" cy="409432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18197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8C6DEC-FBD7-4691-8C81-A4044A8B2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VS Code</a:t>
            </a:r>
            <a:r>
              <a:rPr lang="zh-CN" altLang="en-US" dirty="0"/>
              <a:t>常见操作（演示）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666DC15-1B97-46CB-A8FD-21D9D131061C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altLang="zh-CN" dirty="0"/>
              <a:t>ctrl+shift+p</a:t>
            </a:r>
            <a:r>
              <a:rPr lang="zh-CN" altLang="en-US" dirty="0"/>
              <a:t>：打开命令面板</a:t>
            </a:r>
            <a:endParaRPr lang="en-US" altLang="zh-CN" dirty="0"/>
          </a:p>
          <a:p>
            <a:r>
              <a:rPr lang="zh-CN" altLang="en-US" dirty="0"/>
              <a:t>配置显示语言</a:t>
            </a:r>
            <a:endParaRPr lang="en-US" altLang="zh-CN" dirty="0"/>
          </a:p>
          <a:p>
            <a:r>
              <a:rPr lang="zh-CN" altLang="en-US" dirty="0"/>
              <a:t>更改颜色主题</a:t>
            </a:r>
            <a:endParaRPr lang="en-US" altLang="zh-CN" dirty="0"/>
          </a:p>
          <a:p>
            <a:r>
              <a:rPr lang="zh-CN" altLang="en-US" dirty="0"/>
              <a:t>更改文件图标主题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632766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8E41756-C84A-41CC-B4CB-5F0B2733EC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开发程序需要什么工具</a:t>
            </a:r>
            <a:r>
              <a:rPr lang="zh-CN" altLang="en-US" dirty="0"/>
              <a:t>？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B86C0564-5843-41AD-AB77-B832A5748E54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41351" y="1169988"/>
            <a:ext cx="5454650" cy="4439242"/>
          </a:xfrm>
        </p:spPr>
        <p:txBody>
          <a:bodyPr>
            <a:norm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/>
              <a:t>图形化集成开发环境</a:t>
            </a:r>
            <a:r>
              <a:rPr lang="en-US" altLang="zh-CN" dirty="0"/>
              <a:t>(IDE)</a:t>
            </a:r>
            <a:endParaRPr lang="zh-CN" altLang="en-US" dirty="0"/>
          </a:p>
        </p:txBody>
      </p:sp>
      <p:sp>
        <p:nvSpPr>
          <p:cNvPr id="8" name="内容占位符 4">
            <a:extLst>
              <a:ext uri="{FF2B5EF4-FFF2-40B4-BE49-F238E27FC236}">
                <a16:creationId xmlns:a16="http://schemas.microsoft.com/office/drawing/2014/main" id="{E4376249-2AE0-41B6-B67F-178900F9B16C}"/>
              </a:ext>
            </a:extLst>
          </p:cNvPr>
          <p:cNvSpPr txBox="1">
            <a:spLocks/>
          </p:cNvSpPr>
          <p:nvPr/>
        </p:nvSpPr>
        <p:spPr>
          <a:xfrm>
            <a:off x="6468945" y="1169988"/>
            <a:ext cx="5454650" cy="44392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dirty="0"/>
              <a:t>编辑</a:t>
            </a:r>
            <a:r>
              <a:rPr lang="en-US" altLang="zh-CN" dirty="0"/>
              <a:t>+</a:t>
            </a:r>
            <a:r>
              <a:rPr lang="zh-CN" altLang="en-US" dirty="0"/>
              <a:t>编译</a:t>
            </a:r>
            <a:r>
              <a:rPr lang="en-US" altLang="zh-CN" dirty="0"/>
              <a:t>+</a:t>
            </a:r>
            <a:r>
              <a:rPr lang="zh-CN" altLang="en-US" dirty="0"/>
              <a:t>调试工具集</a:t>
            </a:r>
            <a:endParaRPr lang="en-US" altLang="zh-CN" dirty="0"/>
          </a:p>
          <a:p>
            <a:pPr lvl="1">
              <a:lnSpc>
                <a:spcPct val="130000"/>
              </a:lnSpc>
            </a:pPr>
            <a:r>
              <a:rPr lang="en-US" altLang="zh-CN" dirty="0"/>
              <a:t>vim </a:t>
            </a:r>
            <a:r>
              <a:rPr lang="zh-CN" altLang="en-US" dirty="0"/>
              <a:t>编辑</a:t>
            </a:r>
            <a:endParaRPr lang="en-US" altLang="zh-CN" dirty="0"/>
          </a:p>
          <a:p>
            <a:pPr lvl="1">
              <a:lnSpc>
                <a:spcPct val="130000"/>
              </a:lnSpc>
            </a:pPr>
            <a:r>
              <a:rPr lang="en-US" altLang="zh-CN" dirty="0"/>
              <a:t>gcc </a:t>
            </a:r>
            <a:r>
              <a:rPr lang="zh-CN" altLang="en-US" dirty="0"/>
              <a:t>编译</a:t>
            </a:r>
            <a:endParaRPr lang="en-US" altLang="zh-CN" dirty="0"/>
          </a:p>
          <a:p>
            <a:pPr lvl="1">
              <a:lnSpc>
                <a:spcPct val="130000"/>
              </a:lnSpc>
            </a:pPr>
            <a:r>
              <a:rPr lang="en-US" altLang="zh-CN" dirty="0"/>
              <a:t>gdb </a:t>
            </a:r>
            <a:r>
              <a:rPr lang="zh-CN" altLang="en-US" dirty="0"/>
              <a:t>调试</a:t>
            </a:r>
            <a:endParaRPr lang="en-US" altLang="zh-CN" dirty="0"/>
          </a:p>
          <a:p>
            <a:pPr lvl="1">
              <a:lnSpc>
                <a:spcPct val="130000"/>
              </a:lnSpc>
            </a:pPr>
            <a:r>
              <a:rPr lang="en-US" altLang="zh-CN" dirty="0"/>
              <a:t>make </a:t>
            </a:r>
            <a:r>
              <a:rPr lang="zh-CN" altLang="en-US" dirty="0"/>
              <a:t>工程编译管理</a:t>
            </a:r>
            <a:endParaRPr lang="en-US" altLang="zh-CN" dirty="0"/>
          </a:p>
          <a:p>
            <a:pPr lvl="1">
              <a:lnSpc>
                <a:spcPct val="130000"/>
              </a:lnSpc>
            </a:pPr>
            <a:r>
              <a:rPr lang="en-US" altLang="zh-CN" dirty="0"/>
              <a:t>git </a:t>
            </a:r>
            <a:r>
              <a:rPr lang="zh-CN" altLang="en-US" dirty="0"/>
              <a:t>版本控制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7CA1772-B290-4AD8-8126-DA7E3EB2B786}"/>
              </a:ext>
            </a:extLst>
          </p:cNvPr>
          <p:cNvSpPr/>
          <p:nvPr/>
        </p:nvSpPr>
        <p:spPr>
          <a:xfrm>
            <a:off x="341194" y="2419374"/>
            <a:ext cx="5827594" cy="3521122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97E1E89-2027-4C1E-92CA-DC621D33C9CF}"/>
              </a:ext>
            </a:extLst>
          </p:cNvPr>
          <p:cNvSpPr txBox="1"/>
          <p:nvPr/>
        </p:nvSpPr>
        <p:spPr>
          <a:xfrm>
            <a:off x="5732060" y="1501254"/>
            <a:ext cx="87345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>
                <a:solidFill>
                  <a:srgbClr val="FF0000"/>
                </a:solidFill>
              </a:rPr>
              <a:t>vs</a:t>
            </a:r>
            <a:endParaRPr lang="zh-CN" altLang="en-US" sz="4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41963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8C6DEC-FBD7-4691-8C81-A4044A8B2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VS Code Python</a:t>
            </a:r>
            <a:r>
              <a:rPr lang="zh-CN" altLang="en-US" dirty="0"/>
              <a:t>代码编辑常见操作（演示）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666DC15-1B97-46CB-A8FD-21D9D131061C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CN" dirty="0"/>
              <a:t>Intellisense</a:t>
            </a:r>
          </a:p>
          <a:p>
            <a:r>
              <a:rPr lang="zh-CN" altLang="en-US" dirty="0"/>
              <a:t>配置静态代码检查工具</a:t>
            </a:r>
            <a:r>
              <a:rPr lang="en-US" altLang="zh-CN" dirty="0"/>
              <a:t>pylint</a:t>
            </a:r>
          </a:p>
          <a:p>
            <a:r>
              <a:rPr lang="zh-CN" altLang="en-US" dirty="0"/>
              <a:t>配置</a:t>
            </a:r>
            <a:r>
              <a:rPr lang="en-US" altLang="zh-CN" dirty="0"/>
              <a:t>Python</a:t>
            </a:r>
            <a:r>
              <a:rPr lang="zh-CN" altLang="en-US" dirty="0"/>
              <a:t>代码自动格式化工具</a:t>
            </a:r>
            <a:r>
              <a:rPr lang="en-US" altLang="zh-CN" dirty="0"/>
              <a:t>black/yapf</a:t>
            </a:r>
          </a:p>
          <a:p>
            <a:r>
              <a:rPr lang="zh-CN" altLang="en-US" dirty="0"/>
              <a:t>排序</a:t>
            </a:r>
            <a:r>
              <a:rPr lang="en-US" altLang="zh-CN" dirty="0"/>
              <a:t>import</a:t>
            </a:r>
            <a:r>
              <a:rPr lang="zh-CN" altLang="en-US" dirty="0"/>
              <a:t>语句</a:t>
            </a:r>
            <a:endParaRPr lang="en-US" altLang="zh-CN" dirty="0"/>
          </a:p>
          <a:p>
            <a:r>
              <a:rPr lang="zh-CN" altLang="en-US" dirty="0"/>
              <a:t>移动语句块</a:t>
            </a:r>
            <a:endParaRPr lang="en-US" altLang="zh-CN" dirty="0"/>
          </a:p>
          <a:p>
            <a:r>
              <a:rPr lang="zh-CN" altLang="en-US" dirty="0"/>
              <a:t>提取方法</a:t>
            </a:r>
            <a:endParaRPr lang="en-US" altLang="zh-CN" dirty="0"/>
          </a:p>
          <a:p>
            <a:r>
              <a:rPr lang="zh-CN" altLang="en-US" dirty="0"/>
              <a:t>多光标编辑</a:t>
            </a:r>
            <a:endParaRPr lang="en-US" altLang="zh-CN" dirty="0"/>
          </a:p>
          <a:p>
            <a:r>
              <a:rPr lang="zh-CN" altLang="en-US" dirty="0"/>
              <a:t>自动路径补全</a:t>
            </a:r>
            <a:endParaRPr lang="en-US" altLang="zh-CN" dirty="0"/>
          </a:p>
          <a:p>
            <a:r>
              <a:rPr lang="en-US" altLang="zh-CN" dirty="0"/>
              <a:t>Python</a:t>
            </a:r>
            <a:r>
              <a:rPr lang="zh-CN" altLang="en-US" dirty="0"/>
              <a:t>交互式运行界面</a:t>
            </a:r>
            <a:endParaRPr lang="en-US" altLang="zh-CN" dirty="0"/>
          </a:p>
          <a:p>
            <a:r>
              <a:rPr lang="zh-CN" altLang="en-US" dirty="0"/>
              <a:t>调试控制台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763510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C3CD95-DE10-449C-9F6A-376506A0B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一站式开发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项目范例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587EED55-BA84-4A8D-864C-80AA5CD18B9F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364" y="1382363"/>
            <a:ext cx="6477272" cy="5131753"/>
          </a:xfrm>
        </p:spPr>
      </p:pic>
    </p:spTree>
    <p:extLst>
      <p:ext uri="{BB962C8B-B14F-4D97-AF65-F5344CB8AC3E}">
        <p14:creationId xmlns:p14="http://schemas.microsoft.com/office/powerpoint/2010/main" val="4385719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C3CD95-DE10-449C-9F6A-376506A0B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第一步</a:t>
            </a:r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C715443-4B78-4AF1-B0A8-6B50DA38D730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CN" altLang="zh-CN" dirty="0"/>
              <a:t>注册</a:t>
            </a:r>
            <a:r>
              <a:rPr lang="en-US" altLang="zh-CN" dirty="0"/>
              <a:t>GitHub</a:t>
            </a:r>
            <a:r>
              <a:rPr lang="zh-CN" altLang="zh-CN" dirty="0"/>
              <a:t>账号并创建项目的代码仓</a:t>
            </a:r>
            <a:r>
              <a:rPr lang="zh-CN" altLang="en-US" dirty="0"/>
              <a:t>（演示）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C9E2CED-2C28-4261-8EAC-38731186FC05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19703" y="2023904"/>
            <a:ext cx="5412357" cy="4376896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D3447FE-D46C-47B4-B440-B472461CF0C9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096000" y="1846579"/>
            <a:ext cx="5177051" cy="493236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425507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EC9014-0677-46B4-9205-EA028FE3B4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第二步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1BA9C89-FD57-4ECC-B22C-12389AB39D1F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CN" altLang="zh-CN" dirty="0"/>
              <a:t>在</a:t>
            </a:r>
            <a:r>
              <a:rPr lang="en-US" altLang="zh-CN" dirty="0"/>
              <a:t>VS Code</a:t>
            </a:r>
            <a:r>
              <a:rPr lang="zh-CN" altLang="zh-CN" dirty="0"/>
              <a:t>中通过克隆创建项目文件夹</a:t>
            </a:r>
            <a:r>
              <a:rPr lang="zh-CN" altLang="en-US" dirty="0"/>
              <a:t>（演示）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77E96B4-33D3-473F-A444-C769AEB06914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90052" y="2045202"/>
            <a:ext cx="8211896" cy="36428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404377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01C036-47D2-4088-AD3C-A3861EE69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第三步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43C8D92-BA85-49C4-93C6-AF034BC88C76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CN" altLang="zh-CN" dirty="0"/>
              <a:t>选择</a:t>
            </a:r>
            <a:r>
              <a:rPr lang="en-US" altLang="zh-CN" dirty="0"/>
              <a:t>Python</a:t>
            </a:r>
            <a:r>
              <a:rPr lang="zh-CN" altLang="zh-CN" dirty="0"/>
              <a:t>解释器</a:t>
            </a:r>
            <a:r>
              <a:rPr lang="zh-CN" altLang="en-US" dirty="0"/>
              <a:t>（演示）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83EE8B1-6F24-4329-AB3C-4169620D48C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507832" y="1999566"/>
            <a:ext cx="7605159" cy="45111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395295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B6257C-9BE5-421A-B0A8-4253EFC84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第四步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685A29A-447E-4224-BC97-D8EDCEF767E2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CN" altLang="zh-CN" dirty="0"/>
              <a:t>编写</a:t>
            </a:r>
            <a:r>
              <a:rPr lang="zh-CN" altLang="en-US" dirty="0"/>
              <a:t>并调试</a:t>
            </a:r>
            <a:r>
              <a:rPr lang="zh-CN" altLang="zh-CN" dirty="0"/>
              <a:t>应用程序代码</a:t>
            </a:r>
            <a:r>
              <a:rPr lang="zh-CN" altLang="en-US" dirty="0"/>
              <a:t>（演示）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9FB37A3-10F4-437C-9754-E8E156E3BE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2785" y="2443647"/>
            <a:ext cx="7392700" cy="3394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5164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5B08F5-F062-4441-B6E7-C904DD2B46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第五步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2017018-7E05-4F7E-82DC-6C48A2C0C4D1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CN" altLang="en-US" dirty="0"/>
              <a:t>编写单元测试代码（演示）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698E132-97BE-43E6-A509-E38A4E810D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1107" y="2001385"/>
            <a:ext cx="6683916" cy="4227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4229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9CFA95C-52C3-47F3-B235-ED3A47DF55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第六步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65AF76E-0485-4181-AA09-BAF3536B5D9F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CN" altLang="zh-CN" dirty="0"/>
              <a:t>在</a:t>
            </a:r>
            <a:r>
              <a:rPr lang="en-US" altLang="zh-CN" dirty="0"/>
              <a:t>VS Code</a:t>
            </a:r>
            <a:r>
              <a:rPr lang="zh-CN" altLang="zh-CN" dirty="0"/>
              <a:t>中配置</a:t>
            </a:r>
            <a:r>
              <a:rPr lang="en-US" altLang="zh-CN" dirty="0" err="1"/>
              <a:t>unittest</a:t>
            </a:r>
            <a:r>
              <a:rPr lang="zh-CN" altLang="zh-CN" dirty="0"/>
              <a:t>框架并运行单元测试</a:t>
            </a:r>
            <a:r>
              <a:rPr lang="zh-CN" altLang="en-US" dirty="0"/>
              <a:t>（演示）</a:t>
            </a:r>
            <a:endParaRPr lang="zh-CN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F7A2FA6-90F2-4ADC-9647-FAC3C302BD1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951" y="1920682"/>
            <a:ext cx="5439202" cy="2664966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5A2C232-39C3-40C7-9DB5-B9D77597BE3C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459105" y="3807090"/>
            <a:ext cx="6488634" cy="281207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507252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1D289F-BDAE-4B77-B4CB-6FD8C257E8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第七步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3EAFE77-19C8-40C8-8084-9AADCFE17092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CN" altLang="zh-CN" dirty="0"/>
              <a:t>把程序文件提交到本地代码仓</a:t>
            </a:r>
            <a:r>
              <a:rPr lang="zh-CN" altLang="en-US" dirty="0"/>
              <a:t>（演示）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6A93F0A-C441-47C0-8C34-54989A6741C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158706" y="2074503"/>
            <a:ext cx="7108124" cy="402784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9797087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2C0EF3-7A1E-4406-A2E9-6E39D05F2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第八步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2DB0061-9653-4548-824B-1EEEFBA35EEC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CN" altLang="zh-CN" dirty="0"/>
              <a:t>生成</a:t>
            </a:r>
            <a:r>
              <a:rPr lang="en-US" altLang="zh-CN" dirty="0"/>
              <a:t>requirements.txt</a:t>
            </a:r>
            <a:r>
              <a:rPr lang="zh-CN" altLang="zh-CN" dirty="0"/>
              <a:t>文件并提交到本地仓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A9C6E78-AB60-43EB-A344-B69E649EB6C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405719" y="2049269"/>
            <a:ext cx="8999780" cy="446143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723879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85F91A-F5B5-4C11-B4A6-E04906C4F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开发者需要什么样的工具？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7CBCC2B4-70E0-4638-9984-A072D1D35E3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41349" y="1169988"/>
            <a:ext cx="6141588" cy="4932362"/>
          </a:xfrm>
        </p:spPr>
        <p:txBody>
          <a:bodyPr>
            <a:norm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/>
              <a:t>目标：又好用又好看</a:t>
            </a:r>
            <a:endParaRPr lang="en-US" altLang="zh-CN" dirty="0"/>
          </a:p>
          <a:p>
            <a:pPr lvl="1">
              <a:lnSpc>
                <a:spcPct val="130000"/>
              </a:lnSpc>
            </a:pPr>
            <a:r>
              <a:rPr lang="zh-CN" altLang="en-US" dirty="0"/>
              <a:t>易学易用</a:t>
            </a:r>
            <a:endParaRPr lang="en-US" altLang="zh-CN" dirty="0"/>
          </a:p>
          <a:p>
            <a:pPr lvl="1">
              <a:lnSpc>
                <a:spcPct val="130000"/>
              </a:lnSpc>
            </a:pPr>
            <a:r>
              <a:rPr lang="zh-CN" altLang="en-US" dirty="0"/>
              <a:t>高颜值，阅读代码赏心悦目</a:t>
            </a:r>
            <a:endParaRPr lang="en-US" altLang="zh-CN" dirty="0"/>
          </a:p>
          <a:p>
            <a:pPr lvl="1">
              <a:lnSpc>
                <a:spcPct val="130000"/>
              </a:lnSpc>
            </a:pPr>
            <a:r>
              <a:rPr lang="zh-CN" altLang="en-US" dirty="0"/>
              <a:t>代码自动补全</a:t>
            </a:r>
            <a:endParaRPr lang="en-US" altLang="zh-CN" dirty="0"/>
          </a:p>
          <a:p>
            <a:pPr lvl="1">
              <a:lnSpc>
                <a:spcPct val="130000"/>
              </a:lnSpc>
            </a:pPr>
            <a:r>
              <a:rPr lang="zh-CN" altLang="en-US" dirty="0"/>
              <a:t>跨平台</a:t>
            </a:r>
            <a:endParaRPr lang="en-US" altLang="zh-CN" dirty="0"/>
          </a:p>
          <a:p>
            <a:pPr lvl="1">
              <a:lnSpc>
                <a:spcPct val="130000"/>
              </a:lnSpc>
            </a:pPr>
            <a:r>
              <a:rPr lang="zh-CN" altLang="en-US" dirty="0"/>
              <a:t>高度集成化</a:t>
            </a:r>
            <a:endParaRPr lang="en-US" altLang="zh-CN" dirty="0"/>
          </a:p>
          <a:p>
            <a:pPr lvl="1">
              <a:lnSpc>
                <a:spcPct val="130000"/>
              </a:lnSpc>
            </a:pPr>
            <a:r>
              <a:rPr lang="zh-CN" altLang="en-US" dirty="0"/>
              <a:t>有助于提高生产力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DBC88CD-07DE-42AF-A711-40E539B5A90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2054" y="2341848"/>
            <a:ext cx="3525252" cy="3528323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C486D070-BEDC-41C2-8E05-575FA781702E}"/>
              </a:ext>
            </a:extLst>
          </p:cNvPr>
          <p:cNvSpPr/>
          <p:nvPr/>
        </p:nvSpPr>
        <p:spPr>
          <a:xfrm>
            <a:off x="641961" y="6102350"/>
            <a:ext cx="1099917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>
                <a:latin typeface="+mj-ea"/>
                <a:ea typeface="+mj-ea"/>
              </a:rPr>
              <a:t>阅读代码、编写代码、调试代码、管理代码、发布代码，一站式搞定！</a:t>
            </a:r>
          </a:p>
        </p:txBody>
      </p:sp>
    </p:spTree>
    <p:extLst>
      <p:ext uri="{BB962C8B-B14F-4D97-AF65-F5344CB8AC3E}">
        <p14:creationId xmlns:p14="http://schemas.microsoft.com/office/powerpoint/2010/main" val="3328105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CD31C8A-D331-4D69-BAAC-D855EF5AD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第九步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F0F8CCD-C89B-4E47-AE5A-2773ADAFD4A9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CN" altLang="zh-CN" dirty="0"/>
              <a:t>编写</a:t>
            </a:r>
            <a:r>
              <a:rPr lang="en-US" altLang="zh-CN" dirty="0"/>
              <a:t>README.md</a:t>
            </a:r>
            <a:r>
              <a:rPr lang="zh-CN" altLang="zh-CN" dirty="0"/>
              <a:t>文件并提交到本地代码仓</a:t>
            </a:r>
            <a:r>
              <a:rPr lang="zh-CN" altLang="en-US" dirty="0"/>
              <a:t>（演示）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EA53B70-D812-4D0A-ADAC-87913D123F6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448682" y="1848167"/>
            <a:ext cx="7009215" cy="46625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2163250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38B553B-D9FD-456A-8A95-42C9D464EB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最后一步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69A9DD9-9764-46C8-B41A-233032AEFFF4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CN" altLang="zh-CN" dirty="0"/>
              <a:t>将本地代码仓同步到</a:t>
            </a:r>
            <a:r>
              <a:rPr lang="de-DE" altLang="zh-CN" dirty="0"/>
              <a:t>GitHub</a:t>
            </a:r>
            <a:r>
              <a:rPr lang="zh-CN" altLang="zh-CN" dirty="0"/>
              <a:t>代码仓</a:t>
            </a:r>
            <a:r>
              <a:rPr lang="zh-CN" altLang="en-US" dirty="0"/>
              <a:t>（演示）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DC36B9F-169E-43FB-A1CC-197189CF0FD1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53548" y="2098326"/>
            <a:ext cx="4018702" cy="266134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C020F85-37CD-472B-AFEB-7359229492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1842" y="2475920"/>
            <a:ext cx="5349704" cy="4198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30782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78C8E5-C658-46B2-B1BB-A536E72175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总结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083C799-258D-4F1E-B655-7974545C377D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altLang="zh-CN" dirty="0"/>
              <a:t>Python</a:t>
            </a:r>
            <a:r>
              <a:rPr lang="zh-CN" altLang="en-US" dirty="0"/>
              <a:t>开发者需要一个</a:t>
            </a:r>
            <a:r>
              <a:rPr lang="zh-CN" altLang="en-US" b="1" dirty="0">
                <a:solidFill>
                  <a:srgbClr val="2C83BE"/>
                </a:solidFill>
              </a:rPr>
              <a:t>又好用又好看</a:t>
            </a:r>
            <a:r>
              <a:rPr lang="zh-CN" altLang="en-US" dirty="0"/>
              <a:t>的开发环境</a:t>
            </a:r>
            <a:endParaRPr lang="en-US" altLang="zh-CN" dirty="0"/>
          </a:p>
          <a:p>
            <a:r>
              <a:rPr lang="en-US" altLang="zh-CN" dirty="0"/>
              <a:t>VS Code</a:t>
            </a:r>
            <a:r>
              <a:rPr lang="zh-CN" altLang="en-US" dirty="0"/>
              <a:t>作为</a:t>
            </a:r>
            <a:r>
              <a:rPr lang="en-US" altLang="zh-CN" dirty="0"/>
              <a:t>Python</a:t>
            </a:r>
            <a:r>
              <a:rPr lang="zh-CN" altLang="en-US" dirty="0"/>
              <a:t>的开发环境，既好用</a:t>
            </a:r>
            <a:r>
              <a:rPr lang="zh-CN" altLang="en-US"/>
              <a:t>又好看还好学</a:t>
            </a:r>
            <a:endParaRPr lang="en-US" altLang="zh-CN" dirty="0"/>
          </a:p>
          <a:p>
            <a:r>
              <a:rPr lang="zh-CN" altLang="en-US" dirty="0"/>
              <a:t>基于</a:t>
            </a:r>
            <a:r>
              <a:rPr lang="en-US" altLang="zh-CN" dirty="0"/>
              <a:t>VS Code</a:t>
            </a:r>
            <a:r>
              <a:rPr lang="zh-CN" altLang="en-US" dirty="0"/>
              <a:t>构建</a:t>
            </a:r>
            <a:r>
              <a:rPr lang="en-US" altLang="zh-CN" dirty="0"/>
              <a:t>Python</a:t>
            </a:r>
            <a:r>
              <a:rPr lang="zh-CN" altLang="en-US" dirty="0"/>
              <a:t>开发环境的步骤</a:t>
            </a:r>
            <a:endParaRPr lang="en-US" altLang="zh-CN" dirty="0"/>
          </a:p>
          <a:p>
            <a:r>
              <a:rPr lang="en-US" altLang="zh-CN" dirty="0"/>
              <a:t>VS Code</a:t>
            </a:r>
            <a:r>
              <a:rPr lang="zh-CN" altLang="en-US" dirty="0"/>
              <a:t>常用小技巧（演示）</a:t>
            </a:r>
            <a:endParaRPr lang="en-US" altLang="zh-CN" dirty="0"/>
          </a:p>
          <a:p>
            <a:r>
              <a:rPr lang="zh-CN" altLang="en-US" dirty="0"/>
              <a:t>从零开始完成</a:t>
            </a:r>
            <a:r>
              <a:rPr lang="en-US" altLang="zh-CN" dirty="0"/>
              <a:t>Python</a:t>
            </a:r>
            <a:r>
              <a:rPr lang="zh-CN" altLang="en-US" dirty="0"/>
              <a:t>项目开发（范例）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9B4758E-3E7E-4422-B50B-88E168DE4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62" y="4488510"/>
            <a:ext cx="4165594" cy="119454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A5C192C-37EA-461C-8BDC-0367CFCEA0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369" y="4706050"/>
            <a:ext cx="1836525" cy="75946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A429595-E14B-4558-A6B9-36839B1D29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6775" y="4585681"/>
            <a:ext cx="1112616" cy="109737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26394F4-830F-49A6-8814-C4D8DE7EEB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9003" y="4585681"/>
            <a:ext cx="1102331" cy="1102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3856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72D32C-3977-4B2C-9D3B-696B0C904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为什么选择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VS Code</a:t>
            </a:r>
            <a:r>
              <a:rPr lang="zh-CN" altLang="en-US" dirty="0"/>
              <a:t>？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56A54698-FF77-4F39-885D-2D7201E94757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41961" y="1279170"/>
            <a:ext cx="9976608" cy="4932362"/>
          </a:xfrm>
        </p:spPr>
        <p:txBody>
          <a:bodyPr/>
          <a:lstStyle/>
          <a:p>
            <a:r>
              <a:rPr lang="zh-CN" altLang="en-US" dirty="0"/>
              <a:t>开源、免费、跨平台支持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808523B-C464-4FA7-998C-4F79A7742C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4894" y="2240629"/>
            <a:ext cx="8422212" cy="285013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2A2769E-99F2-47E7-A7DD-A16532E3B2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933" y="5090760"/>
            <a:ext cx="10082134" cy="1577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294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72D32C-3977-4B2C-9D3B-696B0C904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为什么选择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VS Code</a:t>
            </a:r>
            <a:r>
              <a:rPr lang="zh-CN" altLang="en-US" dirty="0"/>
              <a:t>？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56A54698-FF77-4F39-885D-2D7201E94757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41961" y="1279170"/>
            <a:ext cx="9976608" cy="4932362"/>
          </a:xfrm>
        </p:spPr>
        <p:txBody>
          <a:bodyPr/>
          <a:lstStyle/>
          <a:p>
            <a:r>
              <a:rPr lang="zh-CN" altLang="en-US" dirty="0"/>
              <a:t>轻量级编辑器</a:t>
            </a:r>
            <a:endParaRPr lang="en-US" altLang="zh-CN" dirty="0"/>
          </a:p>
          <a:p>
            <a:r>
              <a:rPr lang="en-US" altLang="zh-CN" dirty="0"/>
              <a:t>240MB vs 17.62GB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C2E96EE-F603-49EA-8CA9-368F6AB4227D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745707" y="2019868"/>
            <a:ext cx="6346209" cy="467569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E3733F5E-146F-4548-A0E9-97AD45B45573}"/>
              </a:ext>
            </a:extLst>
          </p:cNvPr>
          <p:cNvCxnSpPr>
            <a:cxnSpLocks/>
          </p:cNvCxnSpPr>
          <p:nvPr/>
        </p:nvCxnSpPr>
        <p:spPr>
          <a:xfrm>
            <a:off x="10472008" y="5950270"/>
            <a:ext cx="545300" cy="16156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042EEC8C-0F3D-4622-AE31-E06205D97A4B}"/>
              </a:ext>
            </a:extLst>
          </p:cNvPr>
          <p:cNvSpPr txBox="1"/>
          <p:nvPr/>
        </p:nvSpPr>
        <p:spPr>
          <a:xfrm>
            <a:off x="9075761" y="5650173"/>
            <a:ext cx="1651379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</a:rPr>
              <a:t>17.62GB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26BC92E1-7E56-4FFC-8F21-CD2705A619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498" y="4126008"/>
            <a:ext cx="4756550" cy="2055095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C230067F-01B6-4981-90C4-EA449F5CFF84}"/>
              </a:ext>
            </a:extLst>
          </p:cNvPr>
          <p:cNvSpPr txBox="1"/>
          <p:nvPr/>
        </p:nvSpPr>
        <p:spPr>
          <a:xfrm>
            <a:off x="4326340" y="5188508"/>
            <a:ext cx="1227993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</a:rPr>
              <a:t>240MB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0569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72D32C-3977-4B2C-9D3B-696B0C904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为什么选择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VS Code</a:t>
            </a:r>
            <a:r>
              <a:rPr lang="zh-CN" altLang="en-US" dirty="0"/>
              <a:t>？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56A54698-FF77-4F39-885D-2D7201E94757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01208" y="1238226"/>
            <a:ext cx="9976608" cy="4932362"/>
          </a:xfrm>
        </p:spPr>
        <p:txBody>
          <a:bodyPr/>
          <a:lstStyle/>
          <a:p>
            <a:r>
              <a:rPr lang="zh-CN" altLang="en-US" dirty="0"/>
              <a:t>扩展插件众多，功能丰富且强大</a:t>
            </a:r>
            <a:endParaRPr lang="en-US" altLang="zh-CN" dirty="0"/>
          </a:p>
          <a:p>
            <a:r>
              <a:rPr lang="zh-CN" altLang="en-US" dirty="0"/>
              <a:t>提升功能 </a:t>
            </a:r>
            <a:r>
              <a:rPr lang="en-US" altLang="zh-CN" dirty="0"/>
              <a:t>or </a:t>
            </a:r>
            <a:r>
              <a:rPr lang="zh-CN" altLang="en-US" dirty="0"/>
              <a:t>提高颜值</a:t>
            </a:r>
            <a:endParaRPr lang="en-US" altLang="zh-CN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3D2F0D32-4C01-4D85-8A6E-E4E07B2847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9480" y="1892897"/>
            <a:ext cx="5916882" cy="4828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742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59C8276-60EE-49A0-92F3-3512126634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为什么选择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VS Code</a:t>
            </a:r>
            <a:r>
              <a:rPr lang="zh-CN" altLang="en-US" dirty="0"/>
              <a:t>？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076DB45C-70A0-447D-8558-2D646BB28AF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41350" y="1169988"/>
            <a:ext cx="8011331" cy="4932362"/>
          </a:xfrm>
        </p:spPr>
        <p:txBody>
          <a:bodyPr/>
          <a:lstStyle/>
          <a:p>
            <a:r>
              <a:rPr lang="zh-CN" altLang="en-US" dirty="0"/>
              <a:t>高颜值、阅读舒服</a:t>
            </a:r>
            <a:endParaRPr lang="en-US" altLang="zh-CN" dirty="0"/>
          </a:p>
          <a:p>
            <a:pPr lvl="1"/>
            <a:r>
              <a:rPr lang="zh-CN" altLang="en-US" dirty="0"/>
              <a:t>字体、主题、语法高亮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668FD44-113E-48DF-9D6C-3C752A0447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864" y="2361062"/>
            <a:ext cx="4844540" cy="4010788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70A9451E-5AC0-4099-B092-4CC1AF92C6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7403" y="1599865"/>
            <a:ext cx="4644733" cy="477198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AA58C8C2-F377-4953-971D-511956E7AA2B}"/>
              </a:ext>
            </a:extLst>
          </p:cNvPr>
          <p:cNvSpPr txBox="1"/>
          <p:nvPr/>
        </p:nvSpPr>
        <p:spPr>
          <a:xfrm>
            <a:off x="2019869" y="6434453"/>
            <a:ext cx="304345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dirty="0"/>
              <a:t>Visual Studio (Dark)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3B73B79-88FB-47D3-9D40-1557CCD9A338}"/>
              </a:ext>
            </a:extLst>
          </p:cNvPr>
          <p:cNvSpPr txBox="1"/>
          <p:nvPr/>
        </p:nvSpPr>
        <p:spPr>
          <a:xfrm>
            <a:off x="7888406" y="6434453"/>
            <a:ext cx="304345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dirty="0"/>
              <a:t>Visual Studio (Light)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09958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72D32C-3977-4B2C-9D3B-696B0C904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为什么选择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VS Code</a:t>
            </a:r>
            <a:r>
              <a:rPr lang="zh-CN" altLang="en-US" dirty="0"/>
              <a:t>？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56A54698-FF77-4F39-885D-2D7201E94757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41961" y="1279170"/>
            <a:ext cx="9976608" cy="4932362"/>
          </a:xfrm>
        </p:spPr>
        <p:txBody>
          <a:bodyPr/>
          <a:lstStyle/>
          <a:p>
            <a:r>
              <a:rPr lang="zh-CN" altLang="en-US" dirty="0"/>
              <a:t>自动代码补全，并给出方法</a:t>
            </a:r>
            <a:r>
              <a:rPr lang="en-US" altLang="zh-CN" dirty="0"/>
              <a:t>/</a:t>
            </a:r>
            <a:r>
              <a:rPr lang="zh-CN" altLang="en-US" dirty="0"/>
              <a:t>函数 使用帮助</a:t>
            </a:r>
            <a:endParaRPr lang="en-US" altLang="zh-CN" dirty="0"/>
          </a:p>
          <a:p>
            <a:r>
              <a:rPr lang="zh-CN" altLang="en-US" dirty="0"/>
              <a:t>帮助开发者减轻记忆负担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F26637B2-2BF5-4125-A970-B8D6BEA725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961" y="2824399"/>
            <a:ext cx="10350190" cy="3387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3822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1308</TotalTime>
  <Words>1260</Words>
  <Application>Microsoft Office PowerPoint</Application>
  <PresentationFormat>宽屏</PresentationFormat>
  <Paragraphs>195</Paragraphs>
  <Slides>42</Slides>
  <Notes>18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42</vt:i4>
      </vt:variant>
    </vt:vector>
  </HeadingPairs>
  <TitlesOfParts>
    <vt:vector size="47" baseType="lpstr">
      <vt:lpstr>等线</vt:lpstr>
      <vt:lpstr>思源黑体</vt:lpstr>
      <vt:lpstr>微软雅黑</vt:lpstr>
      <vt:lpstr>Arial</vt:lpstr>
      <vt:lpstr>Office 主题​​</vt:lpstr>
      <vt:lpstr>PowerPoint 演示文稿</vt:lpstr>
      <vt:lpstr>大纲</vt:lpstr>
      <vt:lpstr>开发程序需要什么工具？</vt:lpstr>
      <vt:lpstr>开发者需要什么样的工具？</vt:lpstr>
      <vt:lpstr>为什么选择VS Code？</vt:lpstr>
      <vt:lpstr>为什么选择VS Code？</vt:lpstr>
      <vt:lpstr>为什么选择VS Code？</vt:lpstr>
      <vt:lpstr>为什么选择VS Code？</vt:lpstr>
      <vt:lpstr>为什么选择VS Code？</vt:lpstr>
      <vt:lpstr>为什么选择VS Code？</vt:lpstr>
      <vt:lpstr>在VS Code中配置Python项目开发环境</vt:lpstr>
      <vt:lpstr>Python语言简介</vt:lpstr>
      <vt:lpstr>Pythonic风格</vt:lpstr>
      <vt:lpstr>Python发展史</vt:lpstr>
      <vt:lpstr>Python能做什么？</vt:lpstr>
      <vt:lpstr>Python项目开发环境</vt:lpstr>
      <vt:lpstr>第一步：安装VS Code</vt:lpstr>
      <vt:lpstr>第二步：安装Anaconda</vt:lpstr>
      <vt:lpstr>第三步：新建Anaconda虚拟环境</vt:lpstr>
      <vt:lpstr>第四步：下载并安装Git</vt:lpstr>
      <vt:lpstr>第五步：安装Python小工具</vt:lpstr>
      <vt:lpstr>第五步：安装Python小工具</vt:lpstr>
      <vt:lpstr>第五步：安装Python小工具</vt:lpstr>
      <vt:lpstr>第六步：安装VS Code生产力小插件</vt:lpstr>
      <vt:lpstr>第六步：安装VS Code生产力小插件</vt:lpstr>
      <vt:lpstr>第六步：安装VS Code生产力小插件</vt:lpstr>
      <vt:lpstr>第六步：安装VS Code生产力小插件</vt:lpstr>
      <vt:lpstr>验证安装</vt:lpstr>
      <vt:lpstr>VS Code常见操作（演示）</vt:lpstr>
      <vt:lpstr>VS Code Python代码编辑常见操作（演示）</vt:lpstr>
      <vt:lpstr>一站式开发Python项目范例</vt:lpstr>
      <vt:lpstr>第一步</vt:lpstr>
      <vt:lpstr>第二步</vt:lpstr>
      <vt:lpstr>第三步</vt:lpstr>
      <vt:lpstr>第四步</vt:lpstr>
      <vt:lpstr>第五步</vt:lpstr>
      <vt:lpstr>第六步</vt:lpstr>
      <vt:lpstr>第七步</vt:lpstr>
      <vt:lpstr>第八步</vt:lpstr>
      <vt:lpstr>第九步</vt:lpstr>
      <vt:lpstr>最后一步</vt:lpstr>
      <vt:lpstr>总结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Zhang Jing</dc:creator>
  <cp:lastModifiedBy>Zhang Jing</cp:lastModifiedBy>
  <cp:revision>147</cp:revision>
  <dcterms:created xsi:type="dcterms:W3CDTF">2020-04-25T03:19:22Z</dcterms:created>
  <dcterms:modified xsi:type="dcterms:W3CDTF">2020-06-19T13:41:08Z</dcterms:modified>
</cp:coreProperties>
</file>